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3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55" r:id="rId15"/>
    <p:sldId id="293" r:id="rId16"/>
    <p:sldId id="307" r:id="rId17"/>
    <p:sldId id="308" r:id="rId18"/>
    <p:sldId id="309" r:id="rId19"/>
    <p:sldId id="310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01" r:id="rId34"/>
    <p:sldId id="311" r:id="rId35"/>
    <p:sldId id="312" r:id="rId36"/>
    <p:sldId id="319" r:id="rId37"/>
    <p:sldId id="314" r:id="rId38"/>
    <p:sldId id="313" r:id="rId39"/>
    <p:sldId id="316" r:id="rId40"/>
    <p:sldId id="315" r:id="rId41"/>
    <p:sldId id="317" r:id="rId42"/>
    <p:sldId id="318" r:id="rId43"/>
    <p:sldId id="302" r:id="rId44"/>
    <p:sldId id="369" r:id="rId45"/>
    <p:sldId id="370" r:id="rId46"/>
    <p:sldId id="371" r:id="rId47"/>
    <p:sldId id="375" r:id="rId48"/>
    <p:sldId id="376" r:id="rId49"/>
    <p:sldId id="372" r:id="rId50"/>
    <p:sldId id="373" r:id="rId51"/>
    <p:sldId id="374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5899"/>
    <a:srgbClr val="45C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0929"/>
  </p:normalViewPr>
  <p:slideViewPr>
    <p:cSldViewPr>
      <p:cViewPr varScale="1">
        <p:scale>
          <a:sx n="70" d="100"/>
          <a:sy n="70" d="100"/>
        </p:scale>
        <p:origin x="8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7014FE-50B7-486C-8906-BC006FBE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276C6C-847E-484C-88B4-48EF714610E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3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9536B-BBE6-4782-AE29-78C5A01D34B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8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D5CFEC-B7E6-4D0C-8D52-468FAFA83C3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763B1A-DB9A-46C4-8D8D-AEDD117DBC1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2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25E92-38ED-4ADE-8945-2857F9426FF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21BD1-861F-4F03-93D9-5C54A680AE1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89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783B4-58F9-4E09-B26A-A42F527F8C1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355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39FF5-D8F1-4644-9643-E2CD066AFAF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36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21CF4-48A2-4B61-908C-09C57C940E9C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8619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4524AC-1439-481E-B1C7-EFD1490E08A8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79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F4DD9C-3D58-4920-8386-9F169DAE9D6C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52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BCD400-FFEE-473C-B1D6-1EF2785564A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84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CC87E-B9D1-4D9E-B14C-0FDE897774A7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0580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E913C8-EE21-443B-B4BE-8ABD015CA1C6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191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C61CE8-AB03-416E-BBCA-EE3706A860A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82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15238-66DB-49D4-9D32-29B899E17B2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1360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22579-061C-4F32-B4CC-2838E507E38A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88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4D7934-FD21-4EFB-8B74-94E92EC0993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6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5142D9-6D3D-4F81-A321-219FF9B97BA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4120A4-6E69-4E34-9ED5-F0F69B72BB1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181CBB-CAA5-4A68-B79A-DA1AB5B48B8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6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DA3113-8932-4709-B5D7-2613DBDE6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9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D50B28-9A54-440F-9E61-33CE2533A76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3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847" indent="-284244">
              <a:defRPr>
                <a:solidFill>
                  <a:schemeClr val="tx1"/>
                </a:solidFill>
                <a:latin typeface="Arial" charset="0"/>
              </a:defRPr>
            </a:lvl2pPr>
            <a:lvl3pPr marL="1141663" indent="-228020">
              <a:defRPr>
                <a:solidFill>
                  <a:schemeClr val="tx1"/>
                </a:solidFill>
                <a:latin typeface="Arial" charset="0"/>
              </a:defRPr>
            </a:lvl3pPr>
            <a:lvl4pPr marL="1599265" indent="-228020">
              <a:defRPr>
                <a:solidFill>
                  <a:schemeClr val="tx1"/>
                </a:solidFill>
                <a:latin typeface="Arial" charset="0"/>
              </a:defRPr>
            </a:lvl4pPr>
            <a:lvl5pPr marL="2056868" indent="-228020">
              <a:defRPr>
                <a:solidFill>
                  <a:schemeClr val="tx1"/>
                </a:solidFill>
                <a:latin typeface="Arial" charset="0"/>
              </a:defRPr>
            </a:lvl5pPr>
            <a:lvl6pPr marL="250666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455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248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041" indent="-228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BD0782-D7EA-4589-B3D7-DE49071705B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3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" name="Group 13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" name="Line 13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4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4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4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4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4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4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4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4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4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4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5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5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5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5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5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5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5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5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5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6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6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2" name="Line 16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16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16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6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6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16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16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6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7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7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7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7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7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7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7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7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7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8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8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8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8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8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8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8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8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8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9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" name="Rectangle 19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19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9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" name="Line 194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9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96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" name="Rectangle 197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64" name="Rectangle 19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Click to edit Master text styles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Second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Third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Fourth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Fifth level</a:t>
            </a:r>
          </a:p>
        </p:txBody>
      </p:sp>
      <p:sp>
        <p:nvSpPr>
          <p:cNvPr id="65" name="Rectangle 199"/>
          <p:cNvSpPr>
            <a:spLocks noChangeArrowheads="1"/>
          </p:cNvSpPr>
          <p:nvPr userDrawn="1"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FAAD-875C-444A-B1D1-E31B8763D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E5B1-BEF0-4C88-B50B-69C3782D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922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92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7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927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48" charset="2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X. Facial Reconstruction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Skull</a:t>
            </a:r>
            <a:r>
              <a:rPr lang="en-US" altLang="en-US" dirty="0" smtClean="0"/>
              <a:t> can be </a:t>
            </a:r>
            <a:r>
              <a:rPr lang="en-US" altLang="en-US" dirty="0" smtClean="0">
                <a:solidFill>
                  <a:srgbClr val="FF0000"/>
                </a:solidFill>
              </a:rPr>
              <a:t>scanned into</a:t>
            </a:r>
            <a:r>
              <a:rPr lang="en-US" altLang="en-US" dirty="0" smtClean="0"/>
              <a:t> a </a:t>
            </a:r>
            <a:r>
              <a:rPr lang="en-US" altLang="en-US" dirty="0" smtClean="0">
                <a:solidFill>
                  <a:srgbClr val="FF0000"/>
                </a:solidFill>
              </a:rPr>
              <a:t>comp</a:t>
            </a:r>
            <a:r>
              <a:rPr lang="en-US" altLang="en-US" dirty="0" smtClean="0"/>
              <a:t>uter</a:t>
            </a:r>
          </a:p>
          <a:p>
            <a:pPr lvl="1" eaLnBrk="1" hangingPunct="1"/>
            <a:r>
              <a:rPr lang="en-US" altLang="en-US" dirty="0" smtClean="0"/>
              <a:t>“Fleshed" to give likely facial appearance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Eye color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nose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hair color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solidFill>
                  <a:srgbClr val="FF0000"/>
                </a:solidFill>
              </a:rPr>
              <a:t>lips</a:t>
            </a:r>
            <a:r>
              <a:rPr lang="en-US" altLang="en-US" dirty="0" smtClean="0"/>
              <a:t> are </a:t>
            </a:r>
            <a:r>
              <a:rPr lang="en-US" altLang="en-US" dirty="0" err="1" smtClean="0"/>
              <a:t>indep</a:t>
            </a:r>
            <a:r>
              <a:rPr lang="en-US" altLang="en-US" dirty="0" smtClean="0"/>
              <a:t>. of bony structure.</a:t>
            </a:r>
          </a:p>
          <a:p>
            <a:pPr lvl="1" eaLnBrk="1" hangingPunct="1"/>
            <a:r>
              <a:rPr lang="en-US" altLang="en-US" i="1" u="sng" dirty="0" smtClean="0">
                <a:solidFill>
                  <a:srgbClr val="FF0000"/>
                </a:solidFill>
              </a:rPr>
              <a:t>decompose</a:t>
            </a:r>
            <a:endParaRPr lang="en-US" altLang="en-US" dirty="0"/>
          </a:p>
        </p:txBody>
      </p:sp>
      <p:pic>
        <p:nvPicPr>
          <p:cNvPr id="143365" name="Picture 5" descr="Image result for facial 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44782"/>
            <a:ext cx="3238500" cy="44750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Pizarro conquered the Incas.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Pizarro was hated by the Peruvians because he was a brutal ruler.  On June 26, 1541 (at age 66), he was stabbed to death by a crowd of angry subjects and in view of many witnesses (Dickerson 1993). </a:t>
            </a:r>
          </a:p>
          <a:p>
            <a:pPr eaLnBrk="1" hangingPunct="1"/>
            <a:r>
              <a:rPr lang="en-US" altLang="en-US" dirty="0" smtClean="0"/>
              <a:t>His brutal death is not questioned due to the well documentation at the time.  It was his remains that were questioned.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8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229600" cy="45053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In the 1890's, Peruvian officials decided to put Pizarro's remains on exhibit.  "They asked officials at the </a:t>
            </a:r>
            <a:r>
              <a:rPr lang="en-US" altLang="en-US" sz="2400" b="1" i="1" dirty="0" smtClean="0"/>
              <a:t>Cathedral of the Plaza de Aramis</a:t>
            </a:r>
            <a:r>
              <a:rPr lang="en-US" altLang="en-US" sz="2400" dirty="0" smtClean="0"/>
              <a:t> in Lima for Pizarro's body and were directed to a mummy, which they put on view."  (Dickerson 1993)  </a:t>
            </a:r>
          </a:p>
          <a:p>
            <a:pPr eaLnBrk="1" hangingPunct="1"/>
            <a:r>
              <a:rPr lang="en-US" altLang="en-US" sz="2400" dirty="0" smtClean="0"/>
              <a:t>In 1978 workers discovered a secret niche that had been walled over in the cathedral, and on a shelf in the niche was a box with a skull and an inscription that identified it as the head of Pizarro.  </a:t>
            </a:r>
          </a:p>
          <a:p>
            <a:pPr eaLnBrk="1" hangingPunct="1"/>
            <a:r>
              <a:rPr lang="en-US" altLang="en-US" sz="2400" dirty="0" smtClean="0"/>
              <a:t>Another box was found containing the bones of several unidentified individuals (Dickerson 1993).  </a:t>
            </a: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2819400" cy="2114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89"/>
          <a:stretch/>
        </p:blipFill>
        <p:spPr>
          <a:xfrm>
            <a:off x="5943600" y="96323"/>
            <a:ext cx="2514600" cy="21420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3400"/>
            <a:ext cx="2438399" cy="15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investigation of the bones in the second box led to the discovery that the </a:t>
            </a:r>
            <a:r>
              <a:rPr lang="en-US" altLang="en-US" sz="2800" b="1" i="1" dirty="0" smtClean="0"/>
              <a:t>postcranial bones </a:t>
            </a:r>
            <a:r>
              <a:rPr lang="en-US" altLang="en-US" sz="2800" dirty="0" smtClean="0"/>
              <a:t>matched the skull in the first box.  </a:t>
            </a:r>
          </a:p>
          <a:p>
            <a:pPr eaLnBrk="1" hangingPunct="1"/>
            <a:r>
              <a:rPr lang="en-US" altLang="en-US" sz="2800" dirty="0" smtClean="0"/>
              <a:t>These bones and the skull were then placed together and prepared for study to determine if they had marks consistent with sword or knife wounds.  </a:t>
            </a:r>
          </a:p>
        </p:txBody>
      </p:sp>
      <p:sp>
        <p:nvSpPr>
          <p:cNvPr id="165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The Question was, "Who was the real Pizarro?"</a:t>
            </a:r>
          </a:p>
        </p:txBody>
      </p:sp>
    </p:spTree>
    <p:extLst>
      <p:ext uri="{BB962C8B-B14F-4D97-AF65-F5344CB8AC3E}">
        <p14:creationId xmlns:p14="http://schemas.microsoft.com/office/powerpoint/2010/main" val="26227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Who’s the Mummy?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Just by using visual observation, researchers could tell that the skeleton had been </a:t>
            </a:r>
            <a:r>
              <a:rPr lang="en-US" altLang="en-US" sz="2800" b="1" i="1" dirty="0" smtClean="0"/>
              <a:t>stabbed many times</a:t>
            </a:r>
            <a:r>
              <a:rPr lang="en-US" altLang="en-US" sz="2800" dirty="0" smtClean="0"/>
              <a:t>, dying in the </a:t>
            </a:r>
            <a:r>
              <a:rPr lang="en-US" altLang="en-US" sz="2800" i="1" dirty="0" smtClean="0"/>
              <a:t>same way as Pizarro was reported to have died</a:t>
            </a:r>
            <a:r>
              <a:rPr lang="en-US" altLang="en-US" sz="2800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location of the wounds showed that the victim had been stabbed "about the head and body and apparently had tried to shield himself with his arm, a reaction common in stabbing deaths." (Dickerson 1993)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 the other hand, </a:t>
            </a:r>
            <a:r>
              <a:rPr lang="en-US" altLang="en-US" sz="2800" b="1" i="1" dirty="0" smtClean="0"/>
              <a:t>the mummy had no such injuries at all </a:t>
            </a:r>
            <a:r>
              <a:rPr lang="en-US" altLang="en-US" sz="2800" dirty="0" smtClean="0"/>
              <a:t>(Dickerson 1993).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04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772400" cy="17526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Facial Reconstruction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&amp; Types of Traumas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505325" cy="2989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74720"/>
            <a:ext cx="3555603" cy="27093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82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Using </a:t>
            </a:r>
            <a:r>
              <a:rPr lang="en-US" sz="3600" dirty="0" smtClean="0">
                <a:solidFill>
                  <a:srgbClr val="FF0000"/>
                </a:solidFill>
              </a:rPr>
              <a:t>Bones to </a:t>
            </a:r>
            <a:r>
              <a:rPr lang="en-US" sz="3600" dirty="0" smtClean="0">
                <a:solidFill>
                  <a:srgbClr val="FF0000"/>
                </a:solidFill>
              </a:rPr>
              <a:t>Det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Trauma Type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7848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cause of death can only be </a:t>
            </a:r>
            <a:r>
              <a:rPr lang="en-US" u="sng" dirty="0" smtClean="0">
                <a:solidFill>
                  <a:srgbClr val="FF0000"/>
                </a:solidFill>
              </a:rPr>
              <a:t>inferred</a:t>
            </a:r>
            <a:r>
              <a:rPr lang="en-US" dirty="0" smtClean="0">
                <a:solidFill>
                  <a:srgbClr val="FF0000"/>
                </a:solidFill>
              </a:rPr>
              <a:t> by forensic anthropologist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experts will say that observed trauma is </a:t>
            </a:r>
            <a:r>
              <a:rPr lang="en-US" u="sng" dirty="0" smtClean="0">
                <a:solidFill>
                  <a:srgbClr val="FF0000"/>
                </a:solidFill>
              </a:rPr>
              <a:t>consistent</a:t>
            </a:r>
            <a:r>
              <a:rPr lang="en-US" dirty="0" smtClean="0">
                <a:solidFill>
                  <a:srgbClr val="FF0000"/>
                </a:solidFill>
              </a:rPr>
              <a:t> with….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33800"/>
            <a:ext cx="3276600" cy="27911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75283"/>
            <a:ext cx="3505200" cy="26255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A. Blunt Force 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848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wide surface area</a:t>
            </a:r>
            <a:r>
              <a:rPr lang="en-US" dirty="0" smtClean="0">
                <a:solidFill>
                  <a:srgbClr val="FF0000"/>
                </a:solidFill>
              </a:rPr>
              <a:t> of bone is affected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Fracture lines</a:t>
            </a:r>
            <a:r>
              <a:rPr lang="en-US" dirty="0" smtClean="0">
                <a:solidFill>
                  <a:srgbClr val="FF0000"/>
                </a:solidFill>
              </a:rPr>
              <a:t> tend to be </a:t>
            </a:r>
            <a:r>
              <a:rPr lang="en-US" u="sng" dirty="0" smtClean="0">
                <a:solidFill>
                  <a:srgbClr val="FF0000"/>
                </a:solidFill>
              </a:rPr>
              <a:t>simple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971800"/>
            <a:ext cx="6330044" cy="36836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B. Projectile 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7848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wounds exhibit </a:t>
            </a:r>
            <a:r>
              <a:rPr lang="en-US" u="sng" dirty="0" smtClean="0">
                <a:solidFill>
                  <a:srgbClr val="FF0000"/>
                </a:solidFill>
              </a:rPr>
              <a:t>complete displacement </a:t>
            </a:r>
            <a:r>
              <a:rPr lang="en-US" dirty="0" smtClean="0">
                <a:solidFill>
                  <a:srgbClr val="FF0000"/>
                </a:solidFill>
              </a:rPr>
              <a:t>(removal) </a:t>
            </a:r>
            <a:r>
              <a:rPr lang="en-US" u="sng" dirty="0" smtClean="0">
                <a:solidFill>
                  <a:srgbClr val="FF0000"/>
                </a:solidFill>
              </a:rPr>
              <a:t>of bone</a:t>
            </a:r>
            <a:r>
              <a:rPr lang="en-US" dirty="0" smtClean="0">
                <a:solidFill>
                  <a:srgbClr val="FF0000"/>
                </a:solidFill>
              </a:rPr>
              <a:t> w/ </a:t>
            </a:r>
            <a:r>
              <a:rPr lang="en-US" u="sng" dirty="0" smtClean="0">
                <a:solidFill>
                  <a:srgbClr val="FF0000"/>
                </a:solidFill>
              </a:rPr>
              <a:t>radiating fracture lines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81411"/>
            <a:ext cx="3810000" cy="24048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4296556" cy="28572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7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 Sharp Force 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7924800" cy="1828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injury with </a:t>
            </a:r>
            <a:r>
              <a:rPr lang="en-US" u="sng" dirty="0" smtClean="0">
                <a:solidFill>
                  <a:srgbClr val="FF0000"/>
                </a:solidFill>
              </a:rPr>
              <a:t>narrow focus</a:t>
            </a:r>
          </a:p>
          <a:p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puncture wounds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u="sng" dirty="0" smtClean="0">
                <a:solidFill>
                  <a:srgbClr val="FF0000"/>
                </a:solidFill>
              </a:rPr>
              <a:t>grazing cut marks</a:t>
            </a:r>
            <a:r>
              <a:rPr lang="en-US" dirty="0" smtClean="0">
                <a:solidFill>
                  <a:srgbClr val="FF0000"/>
                </a:solidFill>
              </a:rPr>
              <a:t> depending on angle of force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3891208" cy="29146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49847"/>
            <a:ext cx="4038600" cy="30250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4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4062"/>
          <a:stretch/>
        </p:blipFill>
        <p:spPr>
          <a:xfrm>
            <a:off x="5334000" y="4614368"/>
            <a:ext cx="3581400" cy="20853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D. Death by Strangulation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46482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34% of strangulation deaths result in </a:t>
            </a:r>
            <a:r>
              <a:rPr lang="en-US" u="sng" dirty="0" smtClean="0">
                <a:solidFill>
                  <a:srgbClr val="FF0000"/>
                </a:solidFill>
              </a:rPr>
              <a:t>broken hyoid</a:t>
            </a:r>
            <a:r>
              <a:rPr lang="en-US" dirty="0" smtClean="0">
                <a:solidFill>
                  <a:srgbClr val="FF0000"/>
                </a:solidFill>
              </a:rPr>
              <a:t> (throat) </a:t>
            </a:r>
            <a:r>
              <a:rPr lang="en-US" u="sng" dirty="0" smtClean="0">
                <a:solidFill>
                  <a:srgbClr val="FF0000"/>
                </a:solidFill>
              </a:rPr>
              <a:t>bone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very diff. to determine in kids &lt;20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Throat bones have not fused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880" b="8095"/>
          <a:stretch/>
        </p:blipFill>
        <p:spPr>
          <a:xfrm>
            <a:off x="5334000" y="1524000"/>
            <a:ext cx="3657600" cy="24730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7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181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4400" b="1" u="sng" dirty="0" smtClean="0"/>
              <a:t>Reconstruction Story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Pearl was a female who died in her early forties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300 years ago.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Caucasian, European ancestry, &amp; 5'1".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Extremely poor dental health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She had lost 63% of her teeth.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She had no teeth on either side of her jaw.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Her loss of teeth = evidence of sunken cheeks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during reconstruction.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There were indicators that she suffered from acute infections, rickets, sinusitis, an upper respiratory infection, arthritis, and gout.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Poor girl… all this an aspirin didn’t even exist!!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On the other hand, it was determined that she was very muscular, as the ridges on her long bones were very developed.</a:t>
            </a:r>
          </a:p>
        </p:txBody>
      </p:sp>
    </p:spTree>
    <p:extLst>
      <p:ext uri="{BB962C8B-B14F-4D97-AF65-F5344CB8AC3E}">
        <p14:creationId xmlns:p14="http://schemas.microsoft.com/office/powerpoint/2010/main" val="36211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155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A. Review: 5 classifications of death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25908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Natural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Accident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Suicide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Homicide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Unknown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19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likely to cause skeletal injuries/trauma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Types </a:t>
            </a:r>
            <a:r>
              <a:rPr lang="en-US" sz="4000" b="1" dirty="0" smtClean="0">
                <a:solidFill>
                  <a:srgbClr val="FF0000"/>
                </a:solidFill>
              </a:rPr>
              <a:t>of </a:t>
            </a:r>
            <a:r>
              <a:rPr lang="en-US" sz="4000" b="1" dirty="0" smtClean="0">
                <a:solidFill>
                  <a:srgbClr val="FF0000"/>
                </a:solidFill>
              </a:rPr>
              <a:t>Fractures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657600" y="2971800"/>
            <a:ext cx="1752600" cy="261180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21071261">
            <a:off x="3419171" y="3383256"/>
            <a:ext cx="1981134" cy="250425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20592579">
            <a:off x="3724537" y="3763990"/>
            <a:ext cx="1831537" cy="269730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12" y="3848100"/>
            <a:ext cx="3450588" cy="28923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9599" y="5638800"/>
            <a:ext cx="403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**Fracture occurs when force </a:t>
            </a:r>
            <a:r>
              <a:rPr lang="en-US" b="1" i="1" dirty="0" smtClean="0"/>
              <a:t>exceeds</a:t>
            </a:r>
            <a:r>
              <a:rPr lang="en-US" dirty="0" smtClean="0"/>
              <a:t> strength of bone!!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9" grpId="0" animBg="1"/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B. 5 Types of Force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728787"/>
            <a:ext cx="4191000" cy="41148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Compression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a.</a:t>
            </a:r>
            <a:r>
              <a:rPr lang="en-US" dirty="0" smtClean="0">
                <a:solidFill>
                  <a:srgbClr val="FF0000"/>
                </a:solidFill>
              </a:rPr>
              <a:t> force pushes down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b.</a:t>
            </a:r>
            <a:r>
              <a:rPr lang="en-US" dirty="0" smtClean="0">
                <a:solidFill>
                  <a:srgbClr val="FF0000"/>
                </a:solidFill>
              </a:rPr>
              <a:t> many lines that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radiate out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common on skull/chest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shape of displaced bone matches instrument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2" y="0"/>
            <a:ext cx="4204138" cy="3657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4" y="3824288"/>
            <a:ext cx="2049806" cy="303371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u="sng" dirty="0" smtClean="0">
                <a:solidFill>
                  <a:srgbClr val="FF0000"/>
                </a:solidFill>
              </a:rPr>
              <a:t>Shearing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410200" cy="21336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000" dirty="0" smtClean="0">
                <a:solidFill>
                  <a:srgbClr val="FF0000"/>
                </a:solidFill>
              </a:rPr>
              <a:t>Force by immobilization of one bone segment</a:t>
            </a:r>
          </a:p>
          <a:p>
            <a:pPr marL="514350" indent="-514350">
              <a:buAutoNum type="alphaLcPeriod"/>
            </a:pPr>
            <a:r>
              <a:rPr lang="en-US" sz="3000" dirty="0" smtClean="0">
                <a:solidFill>
                  <a:srgbClr val="FF0000"/>
                </a:solidFill>
              </a:rPr>
              <a:t>Usually caused by person falling or dismembering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51" b="5014"/>
          <a:stretch/>
        </p:blipFill>
        <p:spPr>
          <a:xfrm>
            <a:off x="5591175" y="4014652"/>
            <a:ext cx="3324225" cy="26909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"/>
            <a:ext cx="3276600" cy="3276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800" y="243149"/>
            <a:ext cx="1429802" cy="1295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3"/>
          <a:stretch/>
        </p:blipFill>
        <p:spPr>
          <a:xfrm>
            <a:off x="1295400" y="3581400"/>
            <a:ext cx="2514600" cy="31084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0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u="sng" dirty="0" smtClean="0">
                <a:solidFill>
                  <a:srgbClr val="FF0000"/>
                </a:solidFill>
              </a:rPr>
              <a:t>Bending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77" y="74811"/>
            <a:ext cx="3886200" cy="274597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5" t="9277" b="5485"/>
          <a:stretch/>
        </p:blipFill>
        <p:spPr>
          <a:xfrm>
            <a:off x="5095164" y="3124199"/>
            <a:ext cx="3810000" cy="35700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581400" cy="4114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Most common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Force impacts at </a:t>
            </a:r>
            <a:r>
              <a:rPr lang="en-US" u="sng" dirty="0" smtClean="0">
                <a:solidFill>
                  <a:srgbClr val="FF0000"/>
                </a:solidFill>
              </a:rPr>
              <a:t>right angle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Implies violent struggle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u="sng" dirty="0" smtClean="0">
                <a:solidFill>
                  <a:srgbClr val="FF0000"/>
                </a:solidFill>
              </a:rPr>
              <a:t>Torsion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505200" cy="4114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u="sng" dirty="0" smtClean="0">
                <a:solidFill>
                  <a:srgbClr val="FF0000"/>
                </a:solidFill>
              </a:rPr>
              <a:t>Twisting</a:t>
            </a:r>
            <a:r>
              <a:rPr lang="en-US" dirty="0" smtClean="0">
                <a:solidFill>
                  <a:srgbClr val="FF0000"/>
                </a:solidFill>
              </a:rPr>
              <a:t>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Accidents (snowboarding)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Child abuse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950" b="8521"/>
          <a:stretch/>
        </p:blipFill>
        <p:spPr>
          <a:xfrm>
            <a:off x="5158242" y="3617794"/>
            <a:ext cx="3585553" cy="301160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0741"/>
            <a:ext cx="4466149" cy="33082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9394"/>
            <a:ext cx="3886200" cy="270000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u="sng" dirty="0" smtClean="0">
                <a:solidFill>
                  <a:srgbClr val="FF0000"/>
                </a:solidFill>
              </a:rPr>
              <a:t>Tension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733800" cy="2240866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Pulling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Dislocation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Accidents or violent struggles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4" y="0"/>
            <a:ext cx="4391025" cy="34248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733800"/>
            <a:ext cx="4341179" cy="30299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20904"/>
            <a:ext cx="3886200" cy="261313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9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06t02_fractures-2"/>
          <p:cNvPicPr>
            <a:picLocks noChangeAspect="1" noChangeArrowheads="1"/>
          </p:cNvPicPr>
          <p:nvPr/>
        </p:nvPicPr>
        <p:blipFill rotWithShape="1">
          <a:blip r:embed="rId3" cstate="print"/>
          <a:srcRect t="17224" r="51881" b="7049"/>
          <a:stretch/>
        </p:blipFill>
        <p:spPr bwMode="auto">
          <a:xfrm>
            <a:off x="1219200" y="3461982"/>
            <a:ext cx="3666699" cy="301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06t02_fractures-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17224" b="7049"/>
          <a:stretch/>
        </p:blipFill>
        <p:spPr bwMode="auto">
          <a:xfrm>
            <a:off x="5181600" y="3461982"/>
            <a:ext cx="3810000" cy="301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06t02_fractures-1"/>
          <p:cNvPicPr>
            <a:picLocks noChangeAspect="1" noChangeArrowheads="1"/>
          </p:cNvPicPr>
          <p:nvPr/>
        </p:nvPicPr>
        <p:blipFill rotWithShape="1">
          <a:blip r:embed="rId4" cstate="print"/>
          <a:srcRect l="48433" t="19753" b="6751"/>
          <a:stretch/>
        </p:blipFill>
        <p:spPr bwMode="auto">
          <a:xfrm>
            <a:off x="4376382" y="289020"/>
            <a:ext cx="3929418" cy="28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5" descr="06t02_fractures-1"/>
          <p:cNvPicPr>
            <a:picLocks noChangeAspect="1" noChangeArrowheads="1"/>
          </p:cNvPicPr>
          <p:nvPr/>
        </p:nvPicPr>
        <p:blipFill rotWithShape="1">
          <a:blip r:embed="rId4" cstate="print"/>
          <a:srcRect t="19753" r="50000" b="6751"/>
          <a:stretch/>
        </p:blipFill>
        <p:spPr bwMode="auto">
          <a:xfrm>
            <a:off x="294564" y="283333"/>
            <a:ext cx="3810000" cy="28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9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06t02_fractures-3"/>
          <p:cNvPicPr>
            <a:picLocks noChangeAspect="1" noChangeArrowheads="1"/>
          </p:cNvPicPr>
          <p:nvPr/>
        </p:nvPicPr>
        <p:blipFill rotWithShape="1">
          <a:blip r:embed="rId3" cstate="print"/>
          <a:srcRect t="11967" r="50000" b="14437"/>
          <a:stretch/>
        </p:blipFill>
        <p:spPr bwMode="auto">
          <a:xfrm>
            <a:off x="228600" y="380999"/>
            <a:ext cx="4267200" cy="345452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06t02_fractures-3"/>
          <p:cNvPicPr>
            <a:picLocks noChangeAspect="1" noChangeArrowheads="1"/>
          </p:cNvPicPr>
          <p:nvPr/>
        </p:nvPicPr>
        <p:blipFill rotWithShape="1">
          <a:blip r:embed="rId3" cstate="print"/>
          <a:srcRect l="51448" t="11967" b="14437"/>
          <a:stretch/>
        </p:blipFill>
        <p:spPr bwMode="auto">
          <a:xfrm>
            <a:off x="4756704" y="3124200"/>
            <a:ext cx="4204431" cy="3505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6150" r="4735" b="6256"/>
          <a:stretch/>
        </p:blipFill>
        <p:spPr>
          <a:xfrm rot="20840131">
            <a:off x="5438258" y="383420"/>
            <a:ext cx="3132966" cy="23497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945">
            <a:off x="483991" y="4231400"/>
            <a:ext cx="3784335" cy="2275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0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VII. Fracture repair</a:t>
            </a:r>
          </a:p>
        </p:txBody>
      </p:sp>
      <p:pic>
        <p:nvPicPr>
          <p:cNvPr id="27651" name="Picture 7" descr="06-14_boneheal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05" y="1828800"/>
            <a:ext cx="88938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819400" y="1828800"/>
            <a:ext cx="2286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05400" y="1828800"/>
            <a:ext cx="1981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1828800"/>
            <a:ext cx="2003666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276600"/>
            <a:ext cx="7620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97" y="555813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Hematoma = swelling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167" y="762000"/>
            <a:ext cx="72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produce new bone w/o a scar, as seen in other tissues, which would be a </a:t>
            </a:r>
            <a:r>
              <a:rPr lang="en-US" b="1" u="sng" dirty="0" smtClean="0"/>
              <a:t>structural weakness</a:t>
            </a:r>
            <a:endParaRPr lang="en-US" b="1" u="sng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34000" y="762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>
                <a:solidFill>
                  <a:srgbClr val="FF0000"/>
                </a:solidFill>
              </a:rPr>
              <a:t>“</a:t>
            </a:r>
            <a:r>
              <a:rPr lang="en-US" sz="3600" i="1" kern="0" dirty="0" smtClean="0">
                <a:solidFill>
                  <a:srgbClr val="FF0000"/>
                </a:solidFill>
              </a:rPr>
              <a:t>bone healing</a:t>
            </a:r>
            <a:r>
              <a:rPr lang="en-US" sz="3600" kern="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1828800"/>
            <a:ext cx="25908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21751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pearl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43" y="609600"/>
            <a:ext cx="4464050" cy="5562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Picture 5" descr="pear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249738" cy="5562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56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53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5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8382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XII. Using Bones to det. Race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3 Race Categories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u="sng" dirty="0" smtClean="0">
                <a:solidFill>
                  <a:srgbClr val="FF0000"/>
                </a:solidFill>
              </a:rPr>
              <a:t>Negroid</a:t>
            </a:r>
            <a:r>
              <a:rPr lang="en-US" dirty="0" smtClean="0">
                <a:solidFill>
                  <a:srgbClr val="FF0000"/>
                </a:solidFill>
              </a:rPr>
              <a:t> - “black” incl. Africans, Caribbean, and African-Americans</a:t>
            </a:r>
          </a:p>
          <a:p>
            <a:pPr marL="0" indent="0">
              <a:buNone/>
            </a:pPr>
            <a:endParaRPr lang="en-US" sz="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u="sng" dirty="0" smtClean="0">
                <a:solidFill>
                  <a:srgbClr val="FF0000"/>
                </a:solidFill>
              </a:rPr>
              <a:t>Mongoloid</a:t>
            </a:r>
            <a:r>
              <a:rPr lang="en-US" dirty="0" smtClean="0">
                <a:solidFill>
                  <a:srgbClr val="FF0000"/>
                </a:solidFill>
              </a:rPr>
              <a:t> - incl. Chinese, Japanese, Inuit (arctic regions), Native Americans</a:t>
            </a:r>
          </a:p>
          <a:p>
            <a:pPr marL="0" indent="0">
              <a:buNone/>
            </a:pPr>
            <a:endParaRPr lang="en-US" sz="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u="sng" dirty="0" smtClean="0">
                <a:solidFill>
                  <a:srgbClr val="FF0000"/>
                </a:solidFill>
              </a:rPr>
              <a:t>Caucasoid</a:t>
            </a:r>
            <a:r>
              <a:rPr lang="en-US" dirty="0" smtClean="0">
                <a:solidFill>
                  <a:srgbClr val="FF0000"/>
                </a:solidFill>
              </a:rPr>
              <a:t>- “white-skinned” or European descent; Europeans, East Indians, Pakistanis, Arabs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B. Analysis of Skull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8486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Skull has greatest number of distinguishing traits among races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Controversial; not very reliable due to intermixing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Only suggestions given; </a:t>
            </a:r>
            <a:r>
              <a:rPr lang="en-US" b="1" i="1" u="sng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conclusions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C. Orbit(Eye) and Nasal Region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11595"/>
              </p:ext>
            </p:extLst>
          </p:nvPr>
        </p:nvGraphicFramePr>
        <p:xfrm>
          <a:off x="838200" y="1691640"/>
          <a:ext cx="7848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Race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Orbits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Nasal Cavity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Negroid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Mongoloid</a:t>
                      </a:r>
                    </a:p>
                    <a:p>
                      <a:endParaRPr lang="en-US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Caucasoid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2133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Rectangular shape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Wide space between eyes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657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Round shape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8862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Sloped downwards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5124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 is flared   (widens out)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7316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Large, prominent nasal spine;  </a:t>
            </a:r>
            <a:r>
              <a:rPr lang="en-US" dirty="0" err="1" smtClean="0">
                <a:solidFill>
                  <a:srgbClr val="FF0000"/>
                </a:solidFill>
              </a:rPr>
              <a:t>Steepled</a:t>
            </a:r>
            <a:r>
              <a:rPr lang="en-US" dirty="0" smtClean="0">
                <a:solidFill>
                  <a:srgbClr val="FF0000"/>
                </a:solidFill>
              </a:rPr>
              <a:t> nasal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37118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Wider cavity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" y="811391"/>
            <a:ext cx="9122764" cy="52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368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41"/>
            <a:ext cx="2984292" cy="2984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92" y="3910761"/>
            <a:ext cx="2858124" cy="285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801952"/>
            <a:ext cx="5439119" cy="2979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70960"/>
            <a:ext cx="21336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D. Negroid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90158"/>
            <a:ext cx="6781800" cy="3715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676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Has </a:t>
            </a:r>
            <a:r>
              <a:rPr lang="en-US" sz="3200" dirty="0" err="1" smtClean="0">
                <a:solidFill>
                  <a:srgbClr val="FF0000"/>
                </a:solidFill>
              </a:rPr>
              <a:t>prognathism</a:t>
            </a:r>
            <a:r>
              <a:rPr lang="en-US" sz="3200" dirty="0" smtClean="0">
                <a:solidFill>
                  <a:srgbClr val="FF0000"/>
                </a:solidFill>
              </a:rPr>
              <a:t>-mandible at angle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600700" y="4648200"/>
            <a:ext cx="952500" cy="1905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200" y="401688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Rectangular orbits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315200" cy="40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ear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5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5"/>
          <p:cNvSpPr txBox="1">
            <a:spLocks noChangeArrowheads="1"/>
          </p:cNvSpPr>
          <p:nvPr/>
        </p:nvSpPr>
        <p:spPr bwMode="auto">
          <a:xfrm>
            <a:off x="4953000" y="40749"/>
            <a:ext cx="4191000" cy="6817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300" dirty="0" smtClean="0">
                <a:latin typeface="Arial" charset="0"/>
              </a:rPr>
              <a:t>The </a:t>
            </a:r>
            <a:r>
              <a:rPr lang="en-US" altLang="en-US" sz="2300" dirty="0">
                <a:latin typeface="Arial" charset="0"/>
              </a:rPr>
              <a:t>artist </a:t>
            </a:r>
            <a:r>
              <a:rPr lang="en-US" altLang="en-US" sz="2300" dirty="0" smtClean="0">
                <a:latin typeface="Arial" charset="0"/>
              </a:rPr>
              <a:t>utilized </a:t>
            </a:r>
            <a:r>
              <a:rPr lang="en-US" altLang="en-US" sz="2300" dirty="0">
                <a:latin typeface="Arial" charset="0"/>
              </a:rPr>
              <a:t>proper tissue depth data determined by race, gender, and age.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300" dirty="0">
                <a:latin typeface="Arial" charset="0"/>
              </a:rPr>
              <a:t>Artificial eyes </a:t>
            </a:r>
            <a:r>
              <a:rPr lang="en-US" altLang="en-US" sz="2300" dirty="0" smtClean="0">
                <a:latin typeface="Arial" charset="0"/>
              </a:rPr>
              <a:t>were placed </a:t>
            </a:r>
            <a:r>
              <a:rPr lang="en-US" altLang="en-US" sz="2300" dirty="0">
                <a:latin typeface="Arial" charset="0"/>
              </a:rPr>
              <a:t>in the skull’s eye sockets, centered and at the proper depth.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300" dirty="0">
                <a:latin typeface="Arial" charset="0"/>
              </a:rPr>
              <a:t>The tissue markers </a:t>
            </a:r>
            <a:r>
              <a:rPr lang="en-US" altLang="en-US" sz="2300" dirty="0" smtClean="0">
                <a:latin typeface="Arial" charset="0"/>
              </a:rPr>
              <a:t>were glued </a:t>
            </a:r>
            <a:r>
              <a:rPr lang="en-US" altLang="en-US" sz="2300" dirty="0">
                <a:latin typeface="Arial" charset="0"/>
              </a:rPr>
              <a:t>directly onto the skull.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300" dirty="0">
                <a:latin typeface="Arial" charset="0"/>
              </a:rPr>
              <a:t>Clay </a:t>
            </a:r>
            <a:r>
              <a:rPr lang="en-US" altLang="en-US" sz="2300" dirty="0" smtClean="0">
                <a:latin typeface="Arial" charset="0"/>
              </a:rPr>
              <a:t>was systematically </a:t>
            </a:r>
            <a:r>
              <a:rPr lang="en-US" altLang="en-US" sz="2300" dirty="0">
                <a:latin typeface="Arial" charset="0"/>
              </a:rPr>
              <a:t>applied directly on the skull, following the skull's contours; paying strict attention to the applied tissue markers. </a:t>
            </a:r>
          </a:p>
        </p:txBody>
      </p:sp>
    </p:spTree>
    <p:extLst>
      <p:ext uri="{BB962C8B-B14F-4D97-AF65-F5344CB8AC3E}">
        <p14:creationId xmlns:p14="http://schemas.microsoft.com/office/powerpoint/2010/main" val="6775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E. Mongoloid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50292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wide cheek bones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29718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609850"/>
            <a:ext cx="747597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Caucasoid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0"/>
            <a:ext cx="49530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52400"/>
            <a:ext cx="8448675" cy="452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9103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negroid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029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mongoloid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6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XIII. Using Bones to det. Age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 The younger a person is, the more narrow and accurate the age range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Fetus = most accurate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</a:rPr>
              <a:t>Factors used and analyzed: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sutures of the skull (a.k.a. cranial suture lines)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development of teeth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ribs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vertebrae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growth areas of the long bones: epiphyses </a:t>
            </a:r>
          </a:p>
        </p:txBody>
      </p:sp>
    </p:spTree>
    <p:extLst>
      <p:ext uri="{BB962C8B-B14F-4D97-AF65-F5344CB8AC3E}">
        <p14:creationId xmlns:p14="http://schemas.microsoft.com/office/powerpoint/2010/main" val="32784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A. Sutures of the Skull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When a baby is born, the skull is still growing.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To accommodate growing baby, the different bones of the skull are separate.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By 7, the different bones have finished growing </a:t>
            </a:r>
            <a:r>
              <a:rPr lang="en-US" altLang="en-US" dirty="0" smtClean="0"/>
              <a:t>and the soft spots have disappeared.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As age increases, suture lines get smaller and smaller</a:t>
            </a:r>
          </a:p>
        </p:txBody>
      </p:sp>
    </p:spTree>
    <p:extLst>
      <p:ext uri="{BB962C8B-B14F-4D97-AF65-F5344CB8AC3E}">
        <p14:creationId xmlns:p14="http://schemas.microsoft.com/office/powerpoint/2010/main" val="34945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244850" y="152400"/>
            <a:ext cx="257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Skull Sutures</a:t>
            </a:r>
          </a:p>
        </p:txBody>
      </p:sp>
      <p:pic>
        <p:nvPicPr>
          <p:cNvPr id="4098" name="Picture 2" descr="Image result for skull sutures 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4238"/>
            <a:ext cx="7696200" cy="58863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B. Teeth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first to appear are incisors, then canines, then molars.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When chewing food, teeth grind down.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Comparing different teeth gives an idea of how long the teeth have been used.</a:t>
            </a:r>
          </a:p>
          <a:p>
            <a:pPr eaLnBrk="1" hangingPunct="1"/>
            <a:r>
              <a:rPr lang="en-US" altLang="en-US" dirty="0" smtClean="0"/>
              <a:t>Eventually teeth may be lost, due to disease or attrition. </a:t>
            </a:r>
          </a:p>
        </p:txBody>
      </p:sp>
    </p:spTree>
    <p:extLst>
      <p:ext uri="{BB962C8B-B14F-4D97-AF65-F5344CB8AC3E}">
        <p14:creationId xmlns:p14="http://schemas.microsoft.com/office/powerpoint/2010/main" val="34977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Teeth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 smtClean="0"/>
              <a:t>The teeth are arranged in upper and lower arches. </a:t>
            </a:r>
            <a:r>
              <a:rPr lang="en-US" altLang="en-US" sz="2800" dirty="0" smtClean="0">
                <a:solidFill>
                  <a:srgbClr val="FF0000"/>
                </a:solidFill>
              </a:rPr>
              <a:t>Upper is called maxilla</a:t>
            </a:r>
            <a:r>
              <a:rPr lang="en-US" altLang="en-US" sz="2800" dirty="0" smtClean="0"/>
              <a:t>; those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lower is mandible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79876" name="Picture 7" descr="bones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1600200"/>
            <a:ext cx="416877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pb070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3400"/>
            <a:ext cx="6096000" cy="55626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Dental Disease - Cavities, Abscesses, and Attrition</a:t>
            </a:r>
          </a:p>
        </p:txBody>
      </p:sp>
    </p:spTree>
    <p:extLst>
      <p:ext uri="{BB962C8B-B14F-4D97-AF65-F5344CB8AC3E}">
        <p14:creationId xmlns:p14="http://schemas.microsoft.com/office/powerpoint/2010/main" val="34241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C. Ribs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7848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Because of breathing, the front part of the ribs is constantly moving.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As a person gets older, the front part of the ribs begin to change and form bony spikes.</a:t>
            </a:r>
          </a:p>
        </p:txBody>
      </p:sp>
      <p:pic>
        <p:nvPicPr>
          <p:cNvPr id="90116" name="Picture 4" descr="pc1301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581400"/>
            <a:ext cx="4954588" cy="314325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pearl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495800" cy="5791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5029200" y="1505396"/>
            <a:ext cx="4114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Various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measurements: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</a:rPr>
              <a:t>nose thickness/length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</a:rPr>
              <a:t>mouth thickness/width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</a:rPr>
              <a:t>eye placement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Geographic location, lifestyle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&amp; various info provided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to the artist </a:t>
            </a:r>
            <a:r>
              <a:rPr lang="en-US" altLang="en-US" sz="2400" dirty="0">
                <a:latin typeface="Arial" charset="0"/>
              </a:rPr>
              <a:t>by the </a:t>
            </a:r>
            <a:r>
              <a:rPr lang="en-US" altLang="en-US" sz="2400" dirty="0" smtClean="0">
                <a:latin typeface="Arial" charset="0"/>
              </a:rPr>
              <a:t>For. Anthropologist &amp; other professionals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latin typeface="Arial" charset="0"/>
              </a:rPr>
              <a:t>Important in completing reconstruction.</a:t>
            </a:r>
            <a:endParaRPr lang="en-US" alt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D. Vertebrae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2463" y="2320607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As a person gets older, bony spikes can also start growing on the vertebrae.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This starts at approx. 40 years of age. </a:t>
            </a:r>
          </a:p>
        </p:txBody>
      </p:sp>
      <p:pic>
        <p:nvPicPr>
          <p:cNvPr id="92164" name="Picture 4" descr="pc1301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990600"/>
            <a:ext cx="3101975" cy="54102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/>
            </a:r>
            <a:br>
              <a:rPr lang="en-US" altLang="en-US" sz="4000" dirty="0" smtClean="0">
                <a:solidFill>
                  <a:srgbClr val="FF0000"/>
                </a:solidFill>
              </a:rPr>
            </a:br>
            <a:r>
              <a:rPr lang="en-US" altLang="en-US" sz="4000" dirty="0" smtClean="0">
                <a:solidFill>
                  <a:srgbClr val="FF0000"/>
                </a:solidFill>
              </a:rPr>
              <a:t>E. Growth Plates of long bones</a:t>
            </a:r>
            <a:br>
              <a:rPr lang="en-US" altLang="en-US" sz="4000" dirty="0" smtClean="0">
                <a:solidFill>
                  <a:srgbClr val="FF0000"/>
                </a:solidFill>
              </a:rPr>
            </a:br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rgbClr val="FF0000"/>
                </a:solidFill>
              </a:rPr>
              <a:t>Females: grow </a:t>
            </a:r>
            <a:r>
              <a:rPr lang="en-US" altLang="en-US" sz="3400" dirty="0" err="1" smtClean="0">
                <a:solidFill>
                  <a:srgbClr val="FF0000"/>
                </a:solidFill>
              </a:rPr>
              <a:t>til</a:t>
            </a:r>
            <a:r>
              <a:rPr lang="en-US" altLang="en-US" sz="3400" dirty="0" smtClean="0">
                <a:solidFill>
                  <a:srgbClr val="FF0000"/>
                </a:solidFill>
              </a:rPr>
              <a:t> ±15</a:t>
            </a:r>
          </a:p>
          <a:p>
            <a:pPr eaLnBrk="1" hangingPunct="1"/>
            <a:r>
              <a:rPr lang="en-US" altLang="en-US" sz="3400" dirty="0" smtClean="0">
                <a:solidFill>
                  <a:srgbClr val="FF0000"/>
                </a:solidFill>
              </a:rPr>
              <a:t>Males: grow </a:t>
            </a:r>
            <a:r>
              <a:rPr lang="en-US" altLang="en-US" sz="3400" dirty="0" err="1" smtClean="0">
                <a:solidFill>
                  <a:srgbClr val="FF0000"/>
                </a:solidFill>
              </a:rPr>
              <a:t>til</a:t>
            </a:r>
            <a:r>
              <a:rPr lang="en-US" altLang="en-US" sz="3400" dirty="0" smtClean="0">
                <a:solidFill>
                  <a:srgbClr val="FF0000"/>
                </a:solidFill>
              </a:rPr>
              <a:t> ±25</a:t>
            </a:r>
          </a:p>
          <a:p>
            <a:pPr eaLnBrk="1" hangingPunct="1"/>
            <a:r>
              <a:rPr lang="en-US" altLang="en-US" sz="3400" dirty="0" smtClean="0">
                <a:solidFill>
                  <a:srgbClr val="FF0000"/>
                </a:solidFill>
              </a:rPr>
              <a:t>Growth occurs at </a:t>
            </a:r>
            <a:r>
              <a:rPr lang="en-US" altLang="en-US" sz="3400" u="sng" dirty="0" smtClean="0">
                <a:solidFill>
                  <a:srgbClr val="FF0000"/>
                </a:solidFill>
              </a:rPr>
              <a:t>ends</a:t>
            </a:r>
            <a:r>
              <a:rPr lang="en-US" altLang="en-US" sz="3400" dirty="0" smtClean="0">
                <a:solidFill>
                  <a:srgbClr val="FF0000"/>
                </a:solidFill>
              </a:rPr>
              <a:t> of long bones. </a:t>
            </a:r>
          </a:p>
          <a:p>
            <a:pPr eaLnBrk="1" hangingPunct="1"/>
            <a:r>
              <a:rPr lang="en-US" altLang="en-US" sz="3400" dirty="0" smtClean="0">
                <a:solidFill>
                  <a:srgbClr val="FF0000"/>
                </a:solidFill>
              </a:rPr>
              <a:t>Then growth stops; can be seen</a:t>
            </a:r>
          </a:p>
        </p:txBody>
      </p:sp>
      <p:pic>
        <p:nvPicPr>
          <p:cNvPr id="13314" name="Picture 2" descr="Image result for growth plate of long bone 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5029200" cy="2667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pearl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267201" cy="54864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Rectangle 6"/>
          <p:cNvSpPr>
            <a:spLocks noChangeArrowheads="1"/>
          </p:cNvSpPr>
          <p:nvPr/>
        </p:nvSpPr>
        <p:spPr bwMode="auto">
          <a:xfrm>
            <a:off x="4724400" y="533400"/>
            <a:ext cx="429577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</a:rPr>
              <a:t>This woman had missing side teeth </a:t>
            </a:r>
            <a:r>
              <a:rPr lang="en-US" altLang="en-US" sz="2800" dirty="0" smtClean="0">
                <a:latin typeface="Arial" charset="0"/>
              </a:rPr>
              <a:t>&amp; a </a:t>
            </a:r>
            <a:r>
              <a:rPr lang="en-US" altLang="en-US" sz="2800" dirty="0">
                <a:latin typeface="Arial" charset="0"/>
              </a:rPr>
              <a:t>small jaw. 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</a:rPr>
              <a:t>Hair is added by applying clay or a wig.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</a:rPr>
              <a:t>Various items (glasses, clothing, hats) may be applied to better accentuate the features of the individual.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</a:rPr>
              <a:t>Very successful method!!</a:t>
            </a:r>
            <a:endParaRPr lang="en-US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Cause of Death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Anthropologists can </a:t>
            </a:r>
            <a:r>
              <a:rPr lang="en-US" altLang="en-US" dirty="0" smtClean="0">
                <a:solidFill>
                  <a:srgbClr val="FF0000"/>
                </a:solidFill>
              </a:rPr>
              <a:t>distinguish btw </a:t>
            </a:r>
            <a:r>
              <a:rPr lang="en-US" altLang="en-US" dirty="0" smtClean="0"/>
              <a:t>marks from the result of a </a:t>
            </a:r>
            <a:r>
              <a:rPr lang="en-US" altLang="en-US" dirty="0" smtClean="0">
                <a:solidFill>
                  <a:srgbClr val="FF0000"/>
                </a:solidFill>
              </a:rPr>
              <a:t>weapon attack &amp;</a:t>
            </a:r>
            <a:r>
              <a:rPr lang="en-US" altLang="en-US" dirty="0" smtClean="0"/>
              <a:t> those resulting from </a:t>
            </a:r>
            <a:r>
              <a:rPr lang="en-US" altLang="en-US" dirty="0" smtClean="0">
                <a:solidFill>
                  <a:srgbClr val="FF0000"/>
                </a:solidFill>
              </a:rPr>
              <a:t>animals gnawing &amp; biting of bones</a:t>
            </a:r>
            <a:r>
              <a:rPr lang="en-US" alt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can also </a:t>
            </a:r>
            <a:r>
              <a:rPr lang="en-US" altLang="en-US" dirty="0" smtClean="0">
                <a:solidFill>
                  <a:srgbClr val="FF0000"/>
                </a:solidFill>
              </a:rPr>
              <a:t>determine</a:t>
            </a:r>
            <a:r>
              <a:rPr lang="en-US" altLang="en-US" dirty="0" smtClean="0"/>
              <a:t> the </a:t>
            </a:r>
            <a:r>
              <a:rPr lang="en-US" altLang="en-US" dirty="0" smtClean="0">
                <a:solidFill>
                  <a:srgbClr val="FF0000"/>
                </a:solidFill>
              </a:rPr>
              <a:t>exact kind of weapon &amp; animal</a:t>
            </a:r>
            <a:r>
              <a:rPr lang="en-US" altLang="en-US" dirty="0" smtClean="0"/>
              <a:t>, and if it is an </a:t>
            </a:r>
            <a:r>
              <a:rPr lang="en-US" altLang="en-US" dirty="0" smtClean="0">
                <a:solidFill>
                  <a:srgbClr val="FF0000"/>
                </a:solidFill>
              </a:rPr>
              <a:t>old wound </a:t>
            </a:r>
            <a:r>
              <a:rPr lang="en-US" altLang="en-US" dirty="0" smtClean="0"/>
              <a:t>or </a:t>
            </a:r>
            <a:r>
              <a:rPr lang="en-US" altLang="en-US" dirty="0" smtClean="0">
                <a:solidFill>
                  <a:srgbClr val="FF0000"/>
                </a:solidFill>
              </a:rPr>
              <a:t>occurred at death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can be called upon to </a:t>
            </a:r>
            <a:r>
              <a:rPr lang="en-US" altLang="en-US" dirty="0" smtClean="0">
                <a:solidFill>
                  <a:srgbClr val="FF0000"/>
                </a:solidFill>
              </a:rPr>
              <a:t>testify</a:t>
            </a:r>
            <a:r>
              <a:rPr lang="en-US" altLang="en-US" dirty="0" smtClean="0"/>
              <a:t> as </a:t>
            </a:r>
            <a:r>
              <a:rPr lang="en-US" altLang="en-US" dirty="0" smtClean="0">
                <a:solidFill>
                  <a:srgbClr val="FF0000"/>
                </a:solidFill>
              </a:rPr>
              <a:t>to the type of weapon</a:t>
            </a:r>
            <a:r>
              <a:rPr lang="en-US" altLang="en-US" dirty="0" smtClean="0"/>
              <a:t> used (saw vs. knife). </a:t>
            </a:r>
          </a:p>
        </p:txBody>
      </p:sp>
    </p:spTree>
    <p:extLst>
      <p:ext uri="{BB962C8B-B14F-4D97-AF65-F5344CB8AC3E}">
        <p14:creationId xmlns:p14="http://schemas.microsoft.com/office/powerpoint/2010/main" val="11134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 descr="MAFALsk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4650"/>
            <a:ext cx="5562600" cy="5438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1066800" y="6164263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4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Lizzie Bordon’s Father’s skull: Ax Whacked.</a:t>
            </a:r>
          </a:p>
        </p:txBody>
      </p:sp>
    </p:spTree>
    <p:extLst>
      <p:ext uri="{BB962C8B-B14F-4D97-AF65-F5344CB8AC3E}">
        <p14:creationId xmlns:p14="http://schemas.microsoft.com/office/powerpoint/2010/main" val="24136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49780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 outstanding cases of the use of forensic anthropology to successfully solve unsolved mysteries are the cases of </a:t>
            </a:r>
            <a:r>
              <a:rPr lang="en-US" altLang="en-US" b="1" u="sng" dirty="0" smtClean="0"/>
              <a:t>Francisco Pizarro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i="1" dirty="0" smtClean="0"/>
              <a:t>Spanish Conquistador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376001" cy="4343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7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paprika:Applications (Mac OS 9):Microsoft Office 2001:Templates:Presentations:Designs:Blueprint</Template>
  <TotalTime>5103</TotalTime>
  <Words>1479</Words>
  <Application>Microsoft Office PowerPoint</Application>
  <PresentationFormat>On-screen Show (4:3)</PresentationFormat>
  <Paragraphs>203</Paragraphs>
  <Slides>51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Times</vt:lpstr>
      <vt:lpstr>Wingdings</vt:lpstr>
      <vt:lpstr>Blueprint</vt:lpstr>
      <vt:lpstr>X. Facial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 of Death</vt:lpstr>
      <vt:lpstr>PowerPoint Presentation</vt:lpstr>
      <vt:lpstr>PowerPoint Presentation</vt:lpstr>
      <vt:lpstr>Pizarro conquered the Incas.</vt:lpstr>
      <vt:lpstr>PowerPoint Presentation</vt:lpstr>
      <vt:lpstr>The Question was, "Who was the real Pizarro?"</vt:lpstr>
      <vt:lpstr>Who’s the Mummy?</vt:lpstr>
      <vt:lpstr>Facial Reconstruction &amp; Types of Traumas</vt:lpstr>
      <vt:lpstr>Using Bones to Det. Trauma Type </vt:lpstr>
      <vt:lpstr>A. Blunt Force Trauma</vt:lpstr>
      <vt:lpstr>B. Projectile Trauma</vt:lpstr>
      <vt:lpstr>C. Sharp Force Trauma</vt:lpstr>
      <vt:lpstr>D. Death by Strangulation</vt:lpstr>
      <vt:lpstr>A. Review: 5 classifications of death</vt:lpstr>
      <vt:lpstr>B. 5 Types of Force</vt:lpstr>
      <vt:lpstr>2. Shearing</vt:lpstr>
      <vt:lpstr>3. Bending</vt:lpstr>
      <vt:lpstr>4. Torsion</vt:lpstr>
      <vt:lpstr>5. Tension</vt:lpstr>
      <vt:lpstr>PowerPoint Presentation</vt:lpstr>
      <vt:lpstr>PowerPoint Presentation</vt:lpstr>
      <vt:lpstr>VII. Fracture repair</vt:lpstr>
      <vt:lpstr>PowerPoint Presentation</vt:lpstr>
      <vt:lpstr>PowerPoint Presentation</vt:lpstr>
      <vt:lpstr>PowerPoint Presentation</vt:lpstr>
      <vt:lpstr>PowerPoint Presentation</vt:lpstr>
      <vt:lpstr>XII. Using Bones to det. Race</vt:lpstr>
      <vt:lpstr>B. Analysis of Skull</vt:lpstr>
      <vt:lpstr>C. Orbit(Eye) and Nasal Region</vt:lpstr>
      <vt:lpstr>PowerPoint Presentation</vt:lpstr>
      <vt:lpstr>PowerPoint Presentation</vt:lpstr>
      <vt:lpstr>D. Negroid</vt:lpstr>
      <vt:lpstr>PowerPoint Presentation</vt:lpstr>
      <vt:lpstr>E. Mongoloid</vt:lpstr>
      <vt:lpstr>F. Caucasoid</vt:lpstr>
      <vt:lpstr>PowerPoint Presentation</vt:lpstr>
      <vt:lpstr>XIII. Using Bones to det. Age</vt:lpstr>
      <vt:lpstr>A. Sutures of the Skull</vt:lpstr>
      <vt:lpstr>PowerPoint Presentation</vt:lpstr>
      <vt:lpstr>B. Teeth</vt:lpstr>
      <vt:lpstr>Teeth</vt:lpstr>
      <vt:lpstr>PowerPoint Presentation</vt:lpstr>
      <vt:lpstr>C. Ribs</vt:lpstr>
      <vt:lpstr>D. Vertebrae</vt:lpstr>
      <vt:lpstr> E. Growth Plates of long bones  </vt:lpstr>
    </vt:vector>
  </TitlesOfParts>
  <Company>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....</dc:creator>
  <cp:lastModifiedBy>Skaff, Kyle T</cp:lastModifiedBy>
  <cp:revision>314</cp:revision>
  <dcterms:created xsi:type="dcterms:W3CDTF">2003-09-10T20:04:10Z</dcterms:created>
  <dcterms:modified xsi:type="dcterms:W3CDTF">2018-12-20T19:54:41Z</dcterms:modified>
</cp:coreProperties>
</file>