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37"/>
  </p:notesMasterIdLst>
  <p:sldIdLst>
    <p:sldId id="286" r:id="rId2"/>
    <p:sldId id="287" r:id="rId3"/>
    <p:sldId id="288" r:id="rId4"/>
    <p:sldId id="274" r:id="rId5"/>
    <p:sldId id="283" r:id="rId6"/>
    <p:sldId id="260" r:id="rId7"/>
    <p:sldId id="264" r:id="rId8"/>
    <p:sldId id="263" r:id="rId9"/>
    <p:sldId id="291" r:id="rId10"/>
    <p:sldId id="321" r:id="rId11"/>
    <p:sldId id="320" r:id="rId12"/>
    <p:sldId id="322" r:id="rId13"/>
    <p:sldId id="292" r:id="rId14"/>
    <p:sldId id="285" r:id="rId15"/>
    <p:sldId id="294" r:id="rId16"/>
    <p:sldId id="295" r:id="rId17"/>
    <p:sldId id="296" r:id="rId18"/>
    <p:sldId id="297" r:id="rId19"/>
    <p:sldId id="298" r:id="rId20"/>
    <p:sldId id="299" r:id="rId21"/>
    <p:sldId id="279" r:id="rId22"/>
    <p:sldId id="280" r:id="rId23"/>
    <p:sldId id="281" r:id="rId24"/>
    <p:sldId id="303" r:id="rId25"/>
    <p:sldId id="306" r:id="rId26"/>
    <p:sldId id="304" r:id="rId27"/>
    <p:sldId id="305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4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75899"/>
    <a:srgbClr val="45C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4" d="100"/>
          <a:sy n="84" d="100"/>
        </p:scale>
        <p:origin x="5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77014FE-50B7-486C-8906-BC006FBE5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88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4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9FE64-6340-4304-A41A-F91A359F4895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108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D38DD2-AA0E-4287-9E52-EABF0B303FC0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418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9C18A-F35E-4ABB-9F1D-B4340854A57C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560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A0F733-701C-41D4-ADF6-BC2C9166FDC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7256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47C5C-F7CD-4030-8962-FD853AD5CDB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714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5CCE3-6EED-42B5-BE1C-65574591A3F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72056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21BD1-861F-4F03-93D9-5C54A680AE1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818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783B4-58F9-4E09-B26A-A42F527F8C1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6481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39FF5-D8F1-4644-9643-E2CD066AFAF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2928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063" indent="-288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463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5600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0738" indent="-2317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23E7F6A-67EB-4A1C-A6B5-A4F1A53020D5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463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6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3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" name="Group 138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41" name="Line 139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140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141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142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143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144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145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146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147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148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149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150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151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152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153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Line 154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155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156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157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158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159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160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61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2" name="Line 16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" name="Line 16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" name="Line 16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Line 16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Line 16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Line 16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Line 16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16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17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17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7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7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7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7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7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17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7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7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8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8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18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18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18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18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18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18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18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18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19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4" name="Rectangle 191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Line 192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193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7" name="Line 194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Line 195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96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3" name="Rectangle 197"/>
          <p:cNvSpPr>
            <a:spLocks noChangeArrowheads="1"/>
          </p:cNvSpPr>
          <p:nvPr/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en-US" sz="4400">
                <a:solidFill>
                  <a:schemeClr val="tx2"/>
                </a:solidFill>
                <a:latin typeface="Arial" charset="0"/>
              </a:rPr>
              <a:t>Click to edit Master title style</a:t>
            </a:r>
          </a:p>
        </p:txBody>
      </p:sp>
      <p:sp>
        <p:nvSpPr>
          <p:cNvPr id="64" name="Rectangle 198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None/>
              <a:defRPr/>
            </a:pPr>
            <a:r>
              <a:rPr lang="en-US" sz="3200">
                <a:latin typeface="Arial" charset="0"/>
              </a:rPr>
              <a:t>Click to edit Master text styles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None/>
              <a:defRPr/>
            </a:pPr>
            <a:r>
              <a:rPr lang="en-US" sz="3200">
                <a:latin typeface="Arial" charset="0"/>
              </a:rPr>
              <a:t>Second level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None/>
              <a:defRPr/>
            </a:pPr>
            <a:r>
              <a:rPr lang="en-US" sz="3200">
                <a:latin typeface="Arial" charset="0"/>
              </a:rPr>
              <a:t>Third level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None/>
              <a:defRPr/>
            </a:pPr>
            <a:r>
              <a:rPr lang="en-US" sz="3200">
                <a:latin typeface="Arial" charset="0"/>
              </a:rPr>
              <a:t>Fourth level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None/>
              <a:defRPr/>
            </a:pPr>
            <a:r>
              <a:rPr lang="en-US" sz="3200">
                <a:latin typeface="Arial" charset="0"/>
              </a:rPr>
              <a:t>Fifth level</a:t>
            </a:r>
          </a:p>
        </p:txBody>
      </p:sp>
      <p:sp>
        <p:nvSpPr>
          <p:cNvPr id="65" name="Rectangle 199"/>
          <p:cNvSpPr>
            <a:spLocks noChangeArrowheads="1"/>
          </p:cNvSpPr>
          <p:nvPr userDrawn="1"/>
        </p:nvSpPr>
        <p:spPr bwMode="auto">
          <a:xfrm>
            <a:off x="4795838" y="6324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1400" b="1">
                <a:latin typeface="Arial" charset="0"/>
              </a:rPr>
              <a:t>Human Anatomy, Larry M. Frolich, Ph.D.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0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7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9221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2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3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4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5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6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7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8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29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0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1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2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3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4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5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6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7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8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39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0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1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2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8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9244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5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6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7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8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49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0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1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2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3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4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5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6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7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8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59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0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1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2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3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4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5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6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7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8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69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70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71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72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9273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74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9276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77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278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84" name="Rectangle 68"/>
          <p:cNvSpPr>
            <a:spLocks noChangeArrowheads="1"/>
          </p:cNvSpPr>
          <p:nvPr/>
        </p:nvSpPr>
        <p:spPr bwMode="auto">
          <a:xfrm>
            <a:off x="4795838" y="6324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1" hangingPunct="1">
              <a:defRPr/>
            </a:pPr>
            <a:r>
              <a:rPr lang="en-US" sz="1400" b="1">
                <a:latin typeface="Arial" charset="0"/>
              </a:rPr>
              <a:t>Human Anatomy, Larry M. Frolich, Ph.D.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48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48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48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7772400" cy="2590800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Forensic Anthropology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r>
              <a:rPr lang="en-US" sz="5400" b="1" dirty="0" smtClean="0">
                <a:solidFill>
                  <a:srgbClr val="FF0000"/>
                </a:solidFill>
              </a:rPr>
              <a:t>&amp; Bones Intro</a:t>
            </a:r>
            <a:br>
              <a:rPr lang="en-US" sz="5400" b="1" dirty="0" smtClean="0">
                <a:solidFill>
                  <a:srgbClr val="FF0000"/>
                </a:solidFill>
              </a:rPr>
            </a:br>
            <a:endParaRPr lang="en-US" sz="5400" b="1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8001000" cy="3302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Calculate &amp; Convert Our Height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990600"/>
            <a:ext cx="4114800" cy="4114800"/>
          </a:xfrm>
        </p:spPr>
        <p:txBody>
          <a:bodyPr/>
          <a:lstStyle/>
          <a:p>
            <a:r>
              <a:rPr lang="en-US" dirty="0" smtClean="0"/>
              <a:t>5 ft. = 60”</a:t>
            </a:r>
          </a:p>
          <a:p>
            <a:r>
              <a:rPr lang="en-US" dirty="0" smtClean="0"/>
              <a:t>6 ft. = 72”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5.6 ½ = 60” + 6.5” =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78386" y="3911025"/>
            <a:ext cx="111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66.5”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856754" y="4752178"/>
            <a:ext cx="762000" cy="144780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1066800" y="4891303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66.5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1474" y="4891302"/>
            <a:ext cx="1641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2.54</a:t>
            </a:r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cm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33400" y="5437978"/>
            <a:ext cx="406655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2577158" y="5551415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j-lt"/>
              </a:rPr>
              <a:t>1 inch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08238" y="4904578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j-lt"/>
              </a:rPr>
              <a:t>=</a:t>
            </a:r>
            <a:endParaRPr lang="en-US" sz="3200" dirty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33354" y="4891302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j-lt"/>
              </a:rPr>
              <a:t>168.9</a:t>
            </a:r>
            <a:endParaRPr lang="en-US" sz="3200" dirty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23154" y="4724400"/>
            <a:ext cx="241604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j-lt"/>
              </a:rPr>
              <a:t>≈ </a:t>
            </a:r>
            <a:r>
              <a:rPr lang="en-US" sz="4500" u="sng" dirty="0" smtClean="0">
                <a:solidFill>
                  <a:srgbClr val="00B0F0"/>
                </a:solidFill>
                <a:latin typeface="+mj-lt"/>
              </a:rPr>
              <a:t>169 cm</a:t>
            </a:r>
            <a:endParaRPr lang="en-US" sz="4500" u="sng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21347" r="2216" b="27833"/>
          <a:stretch/>
        </p:blipFill>
        <p:spPr>
          <a:xfrm>
            <a:off x="3221525" y="1027835"/>
            <a:ext cx="5665344" cy="2644049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Rectangle 33"/>
          <p:cNvSpPr/>
          <p:nvPr/>
        </p:nvSpPr>
        <p:spPr>
          <a:xfrm>
            <a:off x="4401186" y="2432005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+mj-lt"/>
              </a:rPr>
              <a:t>169 cm</a:t>
            </a:r>
            <a:endParaRPr lang="en-US" sz="16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1646381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+mj-lt"/>
              </a:rPr>
              <a:t>ME</a:t>
            </a:r>
            <a:endParaRPr lang="en-US" sz="1600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307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27" grpId="0"/>
      <p:bldP spid="28" grpId="0"/>
      <p:bldP spid="29" grpId="0"/>
      <p:bldP spid="31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Femoral Diagram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8680"/>
            <a:ext cx="3657600" cy="574243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21347" r="2216" b="27833"/>
          <a:stretch/>
        </p:blipFill>
        <p:spPr>
          <a:xfrm>
            <a:off x="2895600" y="2971800"/>
            <a:ext cx="6155160" cy="2872649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191000" y="4538246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+mj-lt"/>
              </a:rPr>
              <a:t>169 cm</a:t>
            </a:r>
            <a:endParaRPr lang="en-US" sz="16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4357" y="3657600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+mj-lt"/>
              </a:rPr>
              <a:t>ME</a:t>
            </a:r>
            <a:endParaRPr lang="en-US" sz="16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67200" y="4074130"/>
            <a:ext cx="744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41 cm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562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Calculate &amp; Convert Our Height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990600"/>
            <a:ext cx="4114800" cy="4114800"/>
          </a:xfrm>
        </p:spPr>
        <p:txBody>
          <a:bodyPr/>
          <a:lstStyle/>
          <a:p>
            <a:r>
              <a:rPr lang="en-US" dirty="0" smtClean="0"/>
              <a:t>5 ft. = 60”</a:t>
            </a:r>
          </a:p>
          <a:p>
            <a:r>
              <a:rPr lang="en-US" dirty="0" smtClean="0"/>
              <a:t>6 ft. = 72”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5.6 ½ = 60” + 6.5” =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78386" y="3911025"/>
            <a:ext cx="111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66.5”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1856754" y="4752178"/>
            <a:ext cx="762000" cy="144780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1066800" y="4891303"/>
            <a:ext cx="98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66.5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1474" y="4891302"/>
            <a:ext cx="1641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2.54</a:t>
            </a:r>
            <a:r>
              <a:rPr lang="en-US" sz="3200" dirty="0" smtClean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cm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533400" y="5437978"/>
            <a:ext cx="406655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2577158" y="5551415"/>
            <a:ext cx="12779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j-lt"/>
              </a:rPr>
              <a:t>1 inch</a:t>
            </a:r>
            <a:endParaRPr lang="en-US" sz="32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08238" y="4904578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j-lt"/>
              </a:rPr>
              <a:t>=</a:t>
            </a:r>
            <a:endParaRPr lang="en-US" sz="3200" dirty="0">
              <a:latin typeface="+mj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33354" y="4891302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j-lt"/>
              </a:rPr>
              <a:t>168.9</a:t>
            </a:r>
            <a:endParaRPr lang="en-US" sz="3200" dirty="0"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23154" y="4724400"/>
            <a:ext cx="241604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+mj-lt"/>
              </a:rPr>
              <a:t>≈ </a:t>
            </a:r>
            <a:r>
              <a:rPr lang="en-US" sz="4500" u="sng" dirty="0" smtClean="0">
                <a:solidFill>
                  <a:srgbClr val="00B0F0"/>
                </a:solidFill>
                <a:latin typeface="+mj-lt"/>
              </a:rPr>
              <a:t>169 cm</a:t>
            </a:r>
            <a:endParaRPr lang="en-US" sz="4500" u="sng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21347" r="2216" b="27833"/>
          <a:stretch/>
        </p:blipFill>
        <p:spPr>
          <a:xfrm>
            <a:off x="3221525" y="1027835"/>
            <a:ext cx="5665344" cy="2644049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Rectangle 31"/>
          <p:cNvSpPr/>
          <p:nvPr/>
        </p:nvSpPr>
        <p:spPr>
          <a:xfrm>
            <a:off x="56989" y="2454529"/>
            <a:ext cx="4318811" cy="1277273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  <a:prstDash val="dash"/>
          </a:ln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latin typeface="+mj-lt"/>
              </a:rPr>
              <a:t> </a:t>
            </a:r>
            <a:r>
              <a:rPr lang="en-US" sz="4500" u="sng" dirty="0" smtClean="0">
                <a:solidFill>
                  <a:srgbClr val="00B0F0"/>
                </a:solidFill>
                <a:latin typeface="+mj-lt"/>
              </a:rPr>
              <a:t>3 boys, 3 girls</a:t>
            </a:r>
          </a:p>
          <a:p>
            <a:pPr marL="1143000" lvl="1" indent="-685800">
              <a:buFont typeface="Wingdings" panose="05000000000000000000" pitchFamily="2" charset="2"/>
              <a:buChar char="Ø"/>
            </a:pPr>
            <a:r>
              <a:rPr lang="en-US" sz="3200" u="sng" dirty="0" smtClean="0">
                <a:solidFill>
                  <a:srgbClr val="FF0000"/>
                </a:solidFill>
                <a:latin typeface="+mj-lt"/>
              </a:rPr>
              <a:t>Incl. yourself</a:t>
            </a:r>
            <a:endParaRPr lang="en-US" sz="3200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01186" y="2432005"/>
            <a:ext cx="8579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+mj-lt"/>
              </a:rPr>
              <a:t>169 cm</a:t>
            </a:r>
            <a:endParaRPr lang="en-US" sz="16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1646381"/>
            <a:ext cx="492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  <a:latin typeface="+mj-lt"/>
              </a:rPr>
              <a:t>ME</a:t>
            </a:r>
            <a:endParaRPr lang="en-US" sz="1600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2041883"/>
            <a:ext cx="744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41 cm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86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V. Using Bones to determine species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524000"/>
            <a:ext cx="76962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*Human vs. Animal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331725"/>
              </p:ext>
            </p:extLst>
          </p:nvPr>
        </p:nvGraphicFramePr>
        <p:xfrm>
          <a:off x="790184" y="2260600"/>
          <a:ext cx="7862888" cy="3881247"/>
        </p:xfrm>
        <a:graphic>
          <a:graphicData uri="http://schemas.openxmlformats.org/drawingml/2006/table">
            <a:tbl>
              <a:tblPr firstRow="1" firstCol="1" bandRow="1"/>
              <a:tblGrid>
                <a:gridCol w="1297715"/>
                <a:gridCol w="3322301"/>
                <a:gridCol w="324287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Bone Part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Humans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Animals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Ribs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Limbs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 Limbs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 limbs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258633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2590800"/>
            <a:ext cx="2438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Rectangular/linear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1700" y="311893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C-shaped; &lt;12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00700" y="3124200"/>
            <a:ext cx="2933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Linear/straight; &gt;13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1700" y="3664803"/>
            <a:ext cx="300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Children have unfused growth plate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00700" y="3733800"/>
            <a:ext cx="297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Fused growth </a:t>
            </a:r>
            <a:r>
              <a:rPr lang="en-US" dirty="0" smtClean="0">
                <a:solidFill>
                  <a:srgbClr val="FF0000"/>
                </a:solidFill>
              </a:rPr>
              <a:t>plate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45030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Fewer muscle attachment area; straight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38866" y="4503003"/>
            <a:ext cx="339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More muscle attachment areas; curved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7972" y="5301487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trochanter; upper head is angular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1885" y="5288244"/>
            <a:ext cx="2538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 trochanter; upper head is flat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9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rm7.staticflickr.com/6092/6211369489_8dd89f1d14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"/>
            <a:ext cx="90678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077200" y="2819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53400" y="685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7200" y="5638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0" y="3505200"/>
            <a:ext cx="1514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 (</a:t>
            </a:r>
            <a:r>
              <a:rPr lang="en-US" sz="2000" i="1" dirty="0" smtClean="0"/>
              <a:t>cavity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662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4527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10623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4495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8200" y="40341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71735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814536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+mj-lt"/>
              </a:rPr>
              <a:t>Nutrient Foramen</a:t>
            </a:r>
          </a:p>
          <a:p>
            <a:endParaRPr lang="en-US" sz="1400" b="1" dirty="0" smtClean="0">
              <a:solidFill>
                <a:srgbClr val="000000"/>
              </a:solidFill>
              <a:latin typeface="+mj-lt"/>
            </a:endParaRPr>
          </a:p>
          <a:p>
            <a:r>
              <a:rPr lang="en-US" sz="1400" b="1" dirty="0" smtClean="0">
                <a:solidFill>
                  <a:srgbClr val="000000"/>
                </a:solidFill>
                <a:latin typeface="+mj-lt"/>
              </a:rPr>
              <a:t>Endosteum</a:t>
            </a:r>
            <a:endParaRPr lang="en-US" sz="14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-78015"/>
            <a:ext cx="1792307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#3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600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983433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2433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2819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4.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1465" y="322833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5.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64399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6.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465" y="406207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7.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444530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8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85034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9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" y="528832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754" y="571704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11.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7527" y="6141141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12.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5069" y="1600199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01784" y="199644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95500" y="24339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67742" y="283017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05000" y="3245702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65069" y="616826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73915" y="572817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63163" y="44913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28486" y="4885313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0745" y="528528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 flipV="1">
            <a:off x="5638800" y="2061865"/>
            <a:ext cx="1295400" cy="2241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4572000" y="199644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(</a:t>
            </a:r>
            <a:r>
              <a:rPr lang="en-US" sz="2000" i="1" dirty="0" smtClean="0"/>
              <a:t>holes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0" y="14433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(</a:t>
            </a:r>
            <a:r>
              <a:rPr lang="en-US" sz="2000" i="1" dirty="0" smtClean="0"/>
              <a:t>cavity</a:t>
            </a:r>
            <a:r>
              <a:rPr lang="en-US" sz="2000" dirty="0" smtClean="0"/>
              <a:t> </a:t>
            </a:r>
            <a:r>
              <a:rPr lang="en-US" sz="2000" i="1" dirty="0" smtClean="0"/>
              <a:t>lining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5562600" y="1674167"/>
            <a:ext cx="1524000" cy="8513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958192" y="406584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60765" y="364754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81557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A. Review: 5 classifications of death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25908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Natural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Accident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Suicide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Homicide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Unknown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8194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Most likely to cause skeletal injuries/trauma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33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VI. Using bones to det. types of fractures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Left Arrow 8"/>
          <p:cNvSpPr/>
          <p:nvPr/>
        </p:nvSpPr>
        <p:spPr bwMode="auto">
          <a:xfrm>
            <a:off x="3657600" y="2971800"/>
            <a:ext cx="1752600" cy="261180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10" name="Left Arrow 9"/>
          <p:cNvSpPr/>
          <p:nvPr/>
        </p:nvSpPr>
        <p:spPr bwMode="auto">
          <a:xfrm rot="21071261">
            <a:off x="3419171" y="3383256"/>
            <a:ext cx="1981134" cy="250425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 rot="20592579">
            <a:off x="3724537" y="3763990"/>
            <a:ext cx="1831537" cy="269730"/>
          </a:xfrm>
          <a:prstGeom prst="leftArrow">
            <a:avLst/>
          </a:prstGeom>
          <a:solidFill>
            <a:srgbClr val="FF0000"/>
          </a:solidFill>
          <a:ln w="2857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12" y="3848100"/>
            <a:ext cx="3450588" cy="289233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09599" y="5638800"/>
            <a:ext cx="4030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**Fracture occurs when force </a:t>
            </a:r>
            <a:r>
              <a:rPr lang="en-US" b="1" i="1" dirty="0" smtClean="0"/>
              <a:t>exceeds</a:t>
            </a:r>
            <a:r>
              <a:rPr lang="en-US" dirty="0" smtClean="0"/>
              <a:t> strength of bone!!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5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/>
      <p:bldP spid="9" grpId="0" animBg="1"/>
      <p:bldP spid="10" grpId="0" animBg="1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1143000"/>
          </a:xfrm>
        </p:spPr>
        <p:txBody>
          <a:bodyPr/>
          <a:lstStyle/>
          <a:p>
            <a:r>
              <a:rPr lang="en-US" sz="3800" b="1" dirty="0" smtClean="0">
                <a:solidFill>
                  <a:srgbClr val="FF0000"/>
                </a:solidFill>
              </a:rPr>
              <a:t>B. 5 Types of Force</a:t>
            </a:r>
            <a:endParaRPr lang="en-US" sz="3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475" y="1728787"/>
            <a:ext cx="4191000" cy="4114800"/>
          </a:xfrm>
        </p:spPr>
        <p:txBody>
          <a:bodyPr/>
          <a:lstStyle/>
          <a:p>
            <a:pPr marL="514350" indent="-514350">
              <a:buClr>
                <a:srgbClr val="FF0000"/>
              </a:buClr>
              <a:buAutoNum type="arabicPeriod"/>
            </a:pPr>
            <a:r>
              <a:rPr lang="en-US" u="sng" dirty="0" smtClean="0">
                <a:solidFill>
                  <a:srgbClr val="FF0000"/>
                </a:solidFill>
              </a:rPr>
              <a:t>Compression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a.</a:t>
            </a:r>
            <a:r>
              <a:rPr lang="en-US" dirty="0" smtClean="0">
                <a:solidFill>
                  <a:srgbClr val="FF0000"/>
                </a:solidFill>
              </a:rPr>
              <a:t> force pushes down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00B0F0"/>
                </a:solidFill>
              </a:rPr>
              <a:t>b.</a:t>
            </a:r>
            <a:r>
              <a:rPr lang="en-US" dirty="0" smtClean="0">
                <a:solidFill>
                  <a:srgbClr val="FF0000"/>
                </a:solidFill>
              </a:rPr>
              <a:t> many lines that 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radiate out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00B0F0"/>
                </a:solidFill>
              </a:rPr>
              <a:t>c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common on skull/chest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00B0F0"/>
                </a:solidFill>
              </a:rPr>
              <a:t>d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shape of displaced bone matches instrument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2" y="0"/>
            <a:ext cx="4204138" cy="36576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994" y="3824288"/>
            <a:ext cx="2049806" cy="303371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8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2. </a:t>
            </a:r>
            <a:r>
              <a:rPr lang="en-US" u="sng" dirty="0" smtClean="0">
                <a:solidFill>
                  <a:srgbClr val="FF0000"/>
                </a:solidFill>
              </a:rPr>
              <a:t>Shearing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5410200" cy="2133600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sz="3000" dirty="0" smtClean="0">
                <a:solidFill>
                  <a:srgbClr val="FF0000"/>
                </a:solidFill>
              </a:rPr>
              <a:t>Force by immobilization of one bone segment</a:t>
            </a:r>
          </a:p>
          <a:p>
            <a:pPr marL="514350" indent="-514350">
              <a:buAutoNum type="alphaLcPeriod"/>
            </a:pPr>
            <a:r>
              <a:rPr lang="en-US" sz="3000" dirty="0" smtClean="0">
                <a:solidFill>
                  <a:srgbClr val="FF0000"/>
                </a:solidFill>
              </a:rPr>
              <a:t>Usually caused by person falling or dismembering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851" b="5014"/>
          <a:stretch/>
        </p:blipFill>
        <p:spPr>
          <a:xfrm>
            <a:off x="5591175" y="4014652"/>
            <a:ext cx="3324225" cy="269094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04800"/>
            <a:ext cx="3276600" cy="32766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2800" y="243149"/>
            <a:ext cx="1429802" cy="1295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13"/>
          <a:stretch/>
        </p:blipFill>
        <p:spPr>
          <a:xfrm>
            <a:off x="1295400" y="3581400"/>
            <a:ext cx="2514600" cy="310845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351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3. </a:t>
            </a:r>
            <a:r>
              <a:rPr lang="en-US" u="sng" dirty="0" smtClean="0">
                <a:solidFill>
                  <a:srgbClr val="FF0000"/>
                </a:solidFill>
              </a:rPr>
              <a:t>Bending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677" y="74811"/>
            <a:ext cx="3886200" cy="274597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0005" t="9277" b="5485"/>
          <a:stretch/>
        </p:blipFill>
        <p:spPr>
          <a:xfrm>
            <a:off x="5095164" y="3124199"/>
            <a:ext cx="3810000" cy="357002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3581400" cy="4114800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Most common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Force impacts at </a:t>
            </a:r>
            <a:r>
              <a:rPr lang="en-US" u="sng" dirty="0" smtClean="0">
                <a:solidFill>
                  <a:srgbClr val="FF0000"/>
                </a:solidFill>
              </a:rPr>
              <a:t>right angle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Implies violent struggle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0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4. </a:t>
            </a:r>
            <a:r>
              <a:rPr lang="en-US" u="sng" dirty="0" smtClean="0">
                <a:solidFill>
                  <a:srgbClr val="FF0000"/>
                </a:solidFill>
              </a:rPr>
              <a:t>Torsion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3505200" cy="4114800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u="sng" dirty="0" smtClean="0">
                <a:solidFill>
                  <a:srgbClr val="FF0000"/>
                </a:solidFill>
              </a:rPr>
              <a:t>Twisting</a:t>
            </a:r>
            <a:r>
              <a:rPr lang="en-US" dirty="0" smtClean="0">
                <a:solidFill>
                  <a:srgbClr val="FF0000"/>
                </a:solidFill>
              </a:rPr>
              <a:t> force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Accidents (snowboarding)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Child abuse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2950" b="8521"/>
          <a:stretch/>
        </p:blipFill>
        <p:spPr>
          <a:xfrm>
            <a:off x="5158242" y="3617794"/>
            <a:ext cx="3585553" cy="301160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0741"/>
            <a:ext cx="4466149" cy="330825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929394"/>
            <a:ext cx="3886200" cy="270000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4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458200" cy="1143000"/>
          </a:xfrm>
        </p:spPr>
        <p:txBody>
          <a:bodyPr/>
          <a:lstStyle/>
          <a:p>
            <a:r>
              <a:rPr lang="en-US" sz="3800" dirty="0" smtClean="0">
                <a:solidFill>
                  <a:srgbClr val="FF0000"/>
                </a:solidFill>
              </a:rPr>
              <a:t>I. What is a forensic anthropologist?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expert </a:t>
            </a:r>
            <a:r>
              <a:rPr lang="en-US" dirty="0">
                <a:solidFill>
                  <a:srgbClr val="FF0000"/>
                </a:solidFill>
              </a:rPr>
              <a:t>in analyzing </a:t>
            </a:r>
            <a:r>
              <a:rPr lang="en-US" u="sng" dirty="0" smtClean="0">
                <a:solidFill>
                  <a:srgbClr val="FF0000"/>
                </a:solidFill>
              </a:rPr>
              <a:t>                          </a:t>
            </a:r>
            <a:r>
              <a:rPr lang="en-US" dirty="0">
                <a:solidFill>
                  <a:srgbClr val="FF0000"/>
                </a:solidFill>
              </a:rPr>
              <a:t> 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someone who applies anthropology (the study of </a:t>
            </a:r>
            <a:r>
              <a:rPr lang="en-US" u="sng" dirty="0" smtClean="0">
                <a:solidFill>
                  <a:srgbClr val="FF0000"/>
                </a:solidFill>
              </a:rPr>
              <a:t>              </a:t>
            </a:r>
            <a:r>
              <a:rPr lang="en-US" dirty="0" smtClean="0">
                <a:solidFill>
                  <a:srgbClr val="FF0000"/>
                </a:solidFill>
              </a:rPr>
              <a:t>) to criminal investigations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67814"/>
            <a:ext cx="3810000" cy="24806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108" y="3352799"/>
            <a:ext cx="4044464" cy="228600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616004" y="2514600"/>
            <a:ext cx="1641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humans</a:t>
            </a:r>
            <a:endParaRPr lang="en-US" sz="3200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1045" y="1447800"/>
            <a:ext cx="3007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human remains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12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5. </a:t>
            </a:r>
            <a:r>
              <a:rPr lang="en-US" u="sng" dirty="0" smtClean="0">
                <a:solidFill>
                  <a:srgbClr val="FF0000"/>
                </a:solidFill>
              </a:rPr>
              <a:t>Tension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3733800" cy="2240866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Pulling force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Dislocation</a:t>
            </a:r>
          </a:p>
          <a:p>
            <a:pPr marL="514350" indent="-514350">
              <a:buAutoNum type="alphaLcPeriod"/>
            </a:pPr>
            <a:r>
              <a:rPr lang="en-US" dirty="0" smtClean="0">
                <a:solidFill>
                  <a:srgbClr val="FF0000"/>
                </a:solidFill>
              </a:rPr>
              <a:t>Accidents or violent struggles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774" y="0"/>
            <a:ext cx="4391025" cy="3424859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775" y="3733800"/>
            <a:ext cx="4341179" cy="302991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20904"/>
            <a:ext cx="3886200" cy="261313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95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7" descr="06t02_fractures-2"/>
          <p:cNvPicPr>
            <a:picLocks noChangeAspect="1" noChangeArrowheads="1"/>
          </p:cNvPicPr>
          <p:nvPr/>
        </p:nvPicPr>
        <p:blipFill rotWithShape="1">
          <a:blip r:embed="rId3" cstate="print"/>
          <a:srcRect t="17224" r="51881" b="7049"/>
          <a:stretch/>
        </p:blipFill>
        <p:spPr bwMode="auto">
          <a:xfrm>
            <a:off x="1219200" y="3461982"/>
            <a:ext cx="3666699" cy="301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 descr="06t02_fractures-2"/>
          <p:cNvPicPr>
            <a:picLocks noChangeAspect="1" noChangeArrowheads="1"/>
          </p:cNvPicPr>
          <p:nvPr/>
        </p:nvPicPr>
        <p:blipFill rotWithShape="1">
          <a:blip r:embed="rId3" cstate="print"/>
          <a:srcRect l="50000" t="17224" b="7049"/>
          <a:stretch/>
        </p:blipFill>
        <p:spPr bwMode="auto">
          <a:xfrm>
            <a:off x="5181600" y="3461982"/>
            <a:ext cx="3810000" cy="301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5" descr="06t02_fractures-1"/>
          <p:cNvPicPr>
            <a:picLocks noChangeAspect="1" noChangeArrowheads="1"/>
          </p:cNvPicPr>
          <p:nvPr/>
        </p:nvPicPr>
        <p:blipFill rotWithShape="1">
          <a:blip r:embed="rId4" cstate="print"/>
          <a:srcRect l="48433" t="19753" b="6751"/>
          <a:stretch/>
        </p:blipFill>
        <p:spPr bwMode="auto">
          <a:xfrm>
            <a:off x="4376382" y="289020"/>
            <a:ext cx="3929418" cy="283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2" name="Picture 5" descr="06t02_fractures-1"/>
          <p:cNvPicPr>
            <a:picLocks noChangeAspect="1" noChangeArrowheads="1"/>
          </p:cNvPicPr>
          <p:nvPr/>
        </p:nvPicPr>
        <p:blipFill rotWithShape="1">
          <a:blip r:embed="rId4" cstate="print"/>
          <a:srcRect t="19753" r="50000" b="6751"/>
          <a:stretch/>
        </p:blipFill>
        <p:spPr bwMode="auto">
          <a:xfrm>
            <a:off x="294564" y="283333"/>
            <a:ext cx="3810000" cy="283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06t02_fractures-3"/>
          <p:cNvPicPr>
            <a:picLocks noChangeAspect="1" noChangeArrowheads="1"/>
          </p:cNvPicPr>
          <p:nvPr/>
        </p:nvPicPr>
        <p:blipFill rotWithShape="1">
          <a:blip r:embed="rId3" cstate="print"/>
          <a:srcRect t="11967" r="50000" b="14437"/>
          <a:stretch/>
        </p:blipFill>
        <p:spPr bwMode="auto">
          <a:xfrm>
            <a:off x="228600" y="380999"/>
            <a:ext cx="4267200" cy="345452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5" descr="06t02_fractures-3"/>
          <p:cNvPicPr>
            <a:picLocks noChangeAspect="1" noChangeArrowheads="1"/>
          </p:cNvPicPr>
          <p:nvPr/>
        </p:nvPicPr>
        <p:blipFill rotWithShape="1">
          <a:blip r:embed="rId3" cstate="print"/>
          <a:srcRect l="51448" t="11967" b="14437"/>
          <a:stretch/>
        </p:blipFill>
        <p:spPr bwMode="auto">
          <a:xfrm>
            <a:off x="4756704" y="3124200"/>
            <a:ext cx="4204431" cy="35052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6150" r="4735" b="6256"/>
          <a:stretch/>
        </p:blipFill>
        <p:spPr>
          <a:xfrm rot="20840131">
            <a:off x="5438258" y="383420"/>
            <a:ext cx="3132966" cy="234972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5945">
            <a:off x="483991" y="4231400"/>
            <a:ext cx="3784335" cy="227533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VII. Fracture repair</a:t>
            </a:r>
          </a:p>
        </p:txBody>
      </p:sp>
      <p:pic>
        <p:nvPicPr>
          <p:cNvPr id="27651" name="Picture 7" descr="06-14_bonehealing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205" y="1828800"/>
            <a:ext cx="889386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2819400" y="1828800"/>
            <a:ext cx="22860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105400" y="1828800"/>
            <a:ext cx="19812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010400" y="1828800"/>
            <a:ext cx="2003666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3276600"/>
            <a:ext cx="7620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697" y="5558134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Hematoma = swelling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167" y="762000"/>
            <a:ext cx="7250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produce new bone w/o a scar, as seen in other tissues, which would be a </a:t>
            </a:r>
            <a:r>
              <a:rPr lang="en-US" b="1" u="sng" dirty="0" smtClean="0"/>
              <a:t>structural weakness</a:t>
            </a:r>
            <a:endParaRPr lang="en-US" b="1" u="sng" dirty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334000" y="76200"/>
            <a:ext cx="350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kern="0" dirty="0" smtClean="0">
                <a:solidFill>
                  <a:srgbClr val="FF0000"/>
                </a:solidFill>
              </a:rPr>
              <a:t>“</a:t>
            </a:r>
            <a:r>
              <a:rPr lang="en-US" sz="3600" i="1" kern="0" dirty="0" smtClean="0">
                <a:solidFill>
                  <a:srgbClr val="FF0000"/>
                </a:solidFill>
              </a:rPr>
              <a:t>bone healing</a:t>
            </a:r>
            <a:r>
              <a:rPr lang="en-US" sz="3600" kern="0" dirty="0" smtClean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28600" y="1828800"/>
            <a:ext cx="2590800" cy="3429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4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21751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7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839200" cy="566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7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85537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2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686800" cy="516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VIII</a:t>
            </a:r>
            <a:r>
              <a:rPr lang="en-US" sz="3600" dirty="0">
                <a:solidFill>
                  <a:srgbClr val="FF0000"/>
                </a:solidFill>
              </a:rPr>
              <a:t>. Determining Sex w/ Pelvis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518144"/>
              </p:ext>
            </p:extLst>
          </p:nvPr>
        </p:nvGraphicFramePr>
        <p:xfrm>
          <a:off x="550263" y="2152523"/>
          <a:ext cx="8195873" cy="3714877"/>
        </p:xfrm>
        <a:graphic>
          <a:graphicData uri="http://schemas.openxmlformats.org/drawingml/2006/table">
            <a:tbl>
              <a:tblPr firstRow="1" firstCol="1" bandRow="1"/>
              <a:tblGrid>
                <a:gridCol w="1352672"/>
                <a:gridCol w="3462997"/>
                <a:gridCol w="3380204"/>
              </a:tblGrid>
              <a:tr h="3853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Pelvis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MALE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FEMALE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Pubic Symphysis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Hips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Pubic Inlet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Coccyx</a:t>
                      </a:r>
                      <a:endParaRPr lang="en-US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7400" y="2586335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V-shaped pubic arch (&lt;90°)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3337" y="2643426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U-shaped </a:t>
            </a:r>
            <a:r>
              <a:rPr lang="en-US" sz="2200" dirty="0">
                <a:solidFill>
                  <a:srgbClr val="FF0000"/>
                </a:solidFill>
              </a:rPr>
              <a:t>pubic </a:t>
            </a:r>
            <a:r>
              <a:rPr lang="en-US" sz="2200">
                <a:solidFill>
                  <a:srgbClr val="FF0000"/>
                </a:solidFill>
              </a:rPr>
              <a:t>arch </a:t>
            </a:r>
            <a:r>
              <a:rPr lang="en-US" sz="2200" smtClean="0">
                <a:solidFill>
                  <a:srgbClr val="FF0000"/>
                </a:solidFill>
              </a:rPr>
              <a:t>(&gt;90</a:t>
            </a:r>
            <a:r>
              <a:rPr lang="en-US" sz="2200" dirty="0">
                <a:solidFill>
                  <a:srgbClr val="FF0000"/>
                </a:solidFill>
              </a:rPr>
              <a:t>°)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0922" y="3348335"/>
            <a:ext cx="140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Vertical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3100" y="3352800"/>
            <a:ext cx="2933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Wider (“flared out”)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4159842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Heart-shaped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8614" y="4191000"/>
            <a:ext cx="122357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Circle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51009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Larger, less curved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0700" y="5100935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Smaller, more curved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71372" y="120166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</a:t>
            </a:r>
            <a:r>
              <a:rPr lang="en-US" b="1" u="sng" dirty="0" smtClean="0">
                <a:solidFill>
                  <a:srgbClr val="FF0000"/>
                </a:solidFill>
              </a:rPr>
              <a:t>Best</a:t>
            </a:r>
            <a:r>
              <a:rPr lang="en-US" dirty="0" smtClean="0">
                <a:solidFill>
                  <a:srgbClr val="FF0000"/>
                </a:solidFill>
              </a:rPr>
              <a:t> sex-related skeletal indicator!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7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190625" y="457200"/>
            <a:ext cx="8229600" cy="1143000"/>
          </a:xfrm>
        </p:spPr>
        <p:txBody>
          <a:bodyPr/>
          <a:lstStyle/>
          <a:p>
            <a:pPr algn="l"/>
            <a:r>
              <a:rPr lang="en-US" altLang="en-US" b="1" u="sng" dirty="0" smtClean="0">
                <a:solidFill>
                  <a:srgbClr val="FF0000"/>
                </a:solidFill>
              </a:rPr>
              <a:t>Intro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90625" y="1752600"/>
            <a:ext cx="7467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Nearly impossible to do in children &lt;12 </a:t>
            </a:r>
          </a:p>
          <a:p>
            <a:pPr>
              <a:spcBef>
                <a:spcPct val="0"/>
              </a:spcBef>
            </a:pPr>
            <a:r>
              <a:rPr lang="en-US" altLang="en-US" sz="4000" dirty="0" smtClean="0">
                <a:solidFill>
                  <a:srgbClr val="FF0000"/>
                </a:solidFill>
                <a:latin typeface="Arial" panose="020B0604020202020204" pitchFamily="34" charset="0"/>
              </a:rPr>
              <a:t>Diff’s b/w 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sexes arise from hormones </a:t>
            </a:r>
            <a:r>
              <a:rPr lang="en-US" altLang="en-US" sz="4000" dirty="0" smtClean="0">
                <a:solidFill>
                  <a:srgbClr val="FF0000"/>
                </a:solidFill>
                <a:latin typeface="Arial" panose="020B0604020202020204" pitchFamily="34" charset="0"/>
              </a:rPr>
              <a:t>&amp; biological 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274999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II. </a:t>
            </a:r>
            <a:r>
              <a:rPr lang="en-US" sz="4000" dirty="0" smtClean="0">
                <a:solidFill>
                  <a:srgbClr val="FF0000"/>
                </a:solidFill>
              </a:rPr>
              <a:t>What can a forensic anthropologist determine?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458200" cy="41148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if bones are </a:t>
            </a:r>
            <a:r>
              <a:rPr lang="en-US" u="sng" dirty="0" smtClean="0">
                <a:solidFill>
                  <a:srgbClr val="FF0000"/>
                </a:solidFill>
              </a:rPr>
              <a:t>             </a:t>
            </a:r>
            <a:r>
              <a:rPr lang="en-US" dirty="0" smtClean="0">
                <a:solidFill>
                  <a:srgbClr val="FF0000"/>
                </a:solidFill>
              </a:rPr>
              <a:t> or </a:t>
            </a:r>
            <a:r>
              <a:rPr lang="en-US" u="sng" dirty="0" smtClean="0">
                <a:solidFill>
                  <a:srgbClr val="FF0000"/>
                </a:solidFill>
              </a:rPr>
              <a:t>             </a:t>
            </a:r>
            <a:r>
              <a:rPr lang="en-US" u="sng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sex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approx. height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approx. age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race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how the person died (trauma, disease, etc.)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general state of health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type of occupation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40188" y="1524000"/>
            <a:ext cx="1436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human</a:t>
            </a:r>
            <a:endParaRPr lang="en-US" sz="3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42472" y="1524000"/>
            <a:ext cx="139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animal</a:t>
            </a:r>
            <a:endParaRPr lang="en-US" sz="32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325" y="2180621"/>
            <a:ext cx="2247900" cy="22479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849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 smtClean="0">
                <a:solidFill>
                  <a:srgbClr val="FF0000"/>
                </a:solidFill>
              </a:rPr>
              <a:t>A. Analyzing the Pelvis (~95%)</a:t>
            </a:r>
          </a:p>
        </p:txBody>
      </p:sp>
      <p:pic>
        <p:nvPicPr>
          <p:cNvPr id="3379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867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819400" y="5029200"/>
            <a:ext cx="1752600" cy="9906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800600" y="5029200"/>
            <a:ext cx="1752600" cy="9906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8" name="TextBox 9"/>
          <p:cNvSpPr txBox="1">
            <a:spLocks noChangeArrowheads="1"/>
          </p:cNvSpPr>
          <p:nvPr/>
        </p:nvSpPr>
        <p:spPr bwMode="auto">
          <a:xfrm>
            <a:off x="1981200" y="6019800"/>
            <a:ext cx="6019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>
                <a:solidFill>
                  <a:srgbClr val="FF0000"/>
                </a:solidFill>
                <a:latin typeface="Arial" panose="020B0604020202020204" pitchFamily="34" charset="0"/>
              </a:rPr>
              <a:t>1. Pubic symphysis angle</a:t>
            </a:r>
          </a:p>
        </p:txBody>
      </p:sp>
    </p:spTree>
    <p:extLst>
      <p:ext uri="{BB962C8B-B14F-4D97-AF65-F5344CB8AC3E}">
        <p14:creationId xmlns:p14="http://schemas.microsoft.com/office/powerpoint/2010/main" val="160573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pb0500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305800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667000" y="6172200"/>
            <a:ext cx="4249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Male Pelvis Subpubic Notch</a:t>
            </a:r>
          </a:p>
        </p:txBody>
      </p:sp>
    </p:spTree>
    <p:extLst>
      <p:ext uri="{BB962C8B-B14F-4D97-AF65-F5344CB8AC3E}">
        <p14:creationId xmlns:p14="http://schemas.microsoft.com/office/powerpoint/2010/main" val="345218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pa2201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56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905000" y="6211888"/>
            <a:ext cx="5930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panose="020B0604020202020204" pitchFamily="34" charset="0"/>
              </a:rPr>
              <a:t>Female Pelvis  Subpubic Notch</a:t>
            </a:r>
          </a:p>
        </p:txBody>
      </p:sp>
    </p:spTree>
    <p:extLst>
      <p:ext uri="{BB962C8B-B14F-4D97-AF65-F5344CB8AC3E}">
        <p14:creationId xmlns:p14="http://schemas.microsoft.com/office/powerpoint/2010/main" val="35969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229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484313"/>
            <a:ext cx="838835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990600" y="2438400"/>
            <a:ext cx="1676400" cy="31242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19400" y="2743200"/>
            <a:ext cx="2286000" cy="28194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1828800" y="5649913"/>
            <a:ext cx="57912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rgbClr val="FF0000"/>
                </a:solidFill>
                <a:latin typeface="Arial" panose="020B0604020202020204" pitchFamily="34" charset="0"/>
              </a:rPr>
              <a:t>2. Hips (vertical vs. wide)</a:t>
            </a:r>
          </a:p>
        </p:txBody>
      </p:sp>
    </p:spTree>
    <p:extLst>
      <p:ext uri="{BB962C8B-B14F-4D97-AF65-F5344CB8AC3E}">
        <p14:creationId xmlns:p14="http://schemas.microsoft.com/office/powerpoint/2010/main" val="42555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4343400" cy="634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8229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124200" y="2819400"/>
            <a:ext cx="2819400" cy="99060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00400" y="3908425"/>
            <a:ext cx="2933700" cy="134937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609600" y="2484438"/>
            <a:ext cx="27432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rgbClr val="FF0000"/>
                </a:solidFill>
                <a:latin typeface="Arial" panose="020B0604020202020204" pitchFamily="34" charset="0"/>
              </a:rPr>
              <a:t>3. Opening between hips (heart vs. circle)</a:t>
            </a:r>
          </a:p>
        </p:txBody>
      </p:sp>
    </p:spTree>
    <p:extLst>
      <p:ext uri="{BB962C8B-B14F-4D97-AF65-F5344CB8AC3E}">
        <p14:creationId xmlns:p14="http://schemas.microsoft.com/office/powerpoint/2010/main" val="31119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2296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762000" y="1506538"/>
            <a:ext cx="30480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rgbClr val="FF0000"/>
                </a:solidFill>
                <a:latin typeface="Arial" panose="020B0604020202020204" pitchFamily="34" charset="0"/>
              </a:rPr>
              <a:t>4. Coccyx-smaller vs. larger</a:t>
            </a:r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19213"/>
            <a:ext cx="30861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751263"/>
            <a:ext cx="7848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1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711202"/>
            <a:ext cx="3810000" cy="5079998"/>
          </a:xfrm>
          <a:prstGeom prst="rect">
            <a:avLst/>
          </a:prstGeom>
        </p:spPr>
      </p:pic>
      <p:sp>
        <p:nvSpPr>
          <p:cNvPr id="5122" name="Rectangle 23"/>
          <p:cNvSpPr>
            <a:spLocks noRot="1" noChangeArrowheads="1"/>
          </p:cNvSpPr>
          <p:nvPr/>
        </p:nvSpPr>
        <p:spPr bwMode="auto">
          <a:xfrm>
            <a:off x="685800" y="838200"/>
            <a:ext cx="8229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A. What is a bone?</a:t>
            </a:r>
          </a:p>
        </p:txBody>
      </p:sp>
      <p:sp>
        <p:nvSpPr>
          <p:cNvPr id="4099" name="Rectangle 24"/>
          <p:cNvSpPr>
            <a:spLocks noChangeArrowheads="1"/>
          </p:cNvSpPr>
          <p:nvPr/>
        </p:nvSpPr>
        <p:spPr bwMode="auto">
          <a:xfrm>
            <a:off x="762000" y="1676400"/>
            <a:ext cx="487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charset="0"/>
              </a:rPr>
              <a:t>Bones 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are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</a:rPr>
              <a:t>rigid,  connective 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tissues that makes up the skeleton of vertebrates.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3200" dirty="0">
              <a:solidFill>
                <a:srgbClr val="FF0000"/>
              </a:solidFill>
              <a:latin typeface="Arial" charset="0"/>
            </a:endParaRPr>
          </a:p>
          <a:p>
            <a:pPr marL="514350" indent="-514350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+mj-lt"/>
              <a:buAutoNum type="arabicPeriod" startAt="2"/>
              <a:defRPr/>
            </a:pPr>
            <a:r>
              <a:rPr lang="en-US" sz="3200" dirty="0" smtClean="0">
                <a:solidFill>
                  <a:srgbClr val="FF0000"/>
                </a:solidFill>
                <a:latin typeface="Arial" charset="0"/>
              </a:rPr>
              <a:t>Adults 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have </a:t>
            </a:r>
            <a:r>
              <a:rPr lang="en-US" sz="3200" u="sng" dirty="0" smtClean="0">
                <a:solidFill>
                  <a:srgbClr val="FF0000"/>
                </a:solidFill>
                <a:latin typeface="Arial" charset="0"/>
              </a:rPr>
              <a:t>         </a:t>
            </a:r>
            <a:r>
              <a:rPr lang="en-US" sz="3200" u="sng" dirty="0" smtClean="0">
                <a:solidFill>
                  <a:schemeClr val="bg1"/>
                </a:solidFill>
                <a:latin typeface="Arial" charset="0"/>
              </a:rPr>
              <a:t>d</a:t>
            </a:r>
            <a:r>
              <a:rPr lang="en-US" sz="3200" u="sng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</a:rPr>
              <a:t>bones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. At birth there are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</a:rPr>
              <a:t>about </a:t>
            </a:r>
            <a:r>
              <a:rPr lang="en-US" sz="3200" u="sng" dirty="0" smtClean="0">
                <a:solidFill>
                  <a:srgbClr val="FF0000"/>
                </a:solidFill>
                <a:latin typeface="Arial" charset="0"/>
              </a:rPr>
              <a:t>        </a:t>
            </a:r>
            <a:r>
              <a:rPr lang="en-US" sz="3200" u="sng" dirty="0" smtClean="0">
                <a:solidFill>
                  <a:schemeClr val="bg1"/>
                </a:solidFill>
                <a:latin typeface="Arial" charset="0"/>
              </a:rPr>
              <a:t>.</a:t>
            </a:r>
            <a:r>
              <a:rPr lang="en-US" sz="3200" u="sng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marL="1371600" lvl="2" indent="-457200" eaLnBrk="1" hangingPunct="1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ecrease due to  bones </a:t>
            </a:r>
            <a:r>
              <a:rPr lang="en-US" sz="2800" u="sng" dirty="0" smtClean="0">
                <a:solidFill>
                  <a:srgbClr val="FF0000"/>
                </a:solidFill>
                <a:latin typeface="Arial" charset="0"/>
              </a:rPr>
              <a:t>           </a:t>
            </a:r>
            <a:r>
              <a:rPr lang="en-US" sz="2800" u="sng" dirty="0" smtClean="0">
                <a:solidFill>
                  <a:schemeClr val="bg1"/>
                </a:solidFill>
                <a:latin typeface="Arial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1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0511" y="1524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solidFill>
                  <a:srgbClr val="FF0000"/>
                </a:solidFill>
              </a:rPr>
              <a:t>III. Bones</a:t>
            </a:r>
            <a:endParaRPr lang="en-US" kern="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373380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charset="0"/>
              </a:rPr>
              <a:t>206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249166" y="4495800"/>
            <a:ext cx="867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charset="0"/>
              </a:rPr>
              <a:t>270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276600" y="5344180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charset="0"/>
              </a:rPr>
              <a:t>fusing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Rot="1" noChangeArrowheads="1"/>
          </p:cNvSpPr>
          <p:nvPr/>
        </p:nvSpPr>
        <p:spPr bwMode="auto">
          <a:xfrm>
            <a:off x="3048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rgbClr val="FF0000"/>
                </a:solidFill>
                <a:latin typeface="Cooper Black" pitchFamily="48" charset="0"/>
              </a:rPr>
              <a:t>B. Types of Bones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609600" y="9144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sz="2600" b="1" dirty="0">
                <a:solidFill>
                  <a:srgbClr val="FF0000"/>
                </a:solidFill>
                <a:latin typeface="Arial" charset="0"/>
              </a:rPr>
              <a:t>1. </a:t>
            </a:r>
            <a:r>
              <a:rPr lang="en-US" sz="2600" b="1" u="sng" dirty="0">
                <a:solidFill>
                  <a:srgbClr val="FF0000"/>
                </a:solidFill>
                <a:latin typeface="Arial" charset="0"/>
              </a:rPr>
              <a:t>Long bones</a:t>
            </a:r>
            <a:r>
              <a:rPr lang="en-US" sz="2600" b="1" dirty="0">
                <a:latin typeface="Arial" charset="0"/>
              </a:rPr>
              <a:t>: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Arial" charset="0"/>
              </a:rPr>
              <a:t>have greater length than width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and consist of a shaft and a variable number of endings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48" charset="2"/>
              <a:buChar char="n"/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</a:rPr>
              <a:t>Ex: femur</a:t>
            </a:r>
            <a:r>
              <a:rPr lang="en-US" sz="2600" dirty="0">
                <a:solidFill>
                  <a:srgbClr val="FF0000"/>
                </a:solidFill>
                <a:latin typeface="Arial" charset="0"/>
              </a:rPr>
              <a:t>, tibia, fibula, </a:t>
            </a:r>
            <a:r>
              <a:rPr lang="en-US" sz="2600" dirty="0" err="1">
                <a:solidFill>
                  <a:srgbClr val="FF0000"/>
                </a:solidFill>
                <a:latin typeface="Arial" charset="0"/>
              </a:rPr>
              <a:t>humerus</a:t>
            </a:r>
            <a:r>
              <a:rPr lang="en-US" sz="2600" dirty="0">
                <a:solidFill>
                  <a:srgbClr val="FF0000"/>
                </a:solidFill>
                <a:latin typeface="Arial" charset="0"/>
              </a:rPr>
              <a:t>, ulna and radius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endParaRPr lang="en-US" sz="1200" dirty="0"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sz="2600" b="1" dirty="0">
                <a:solidFill>
                  <a:srgbClr val="FF0000"/>
                </a:solidFill>
                <a:latin typeface="Arial" charset="0"/>
              </a:rPr>
              <a:t>2. </a:t>
            </a:r>
            <a:r>
              <a:rPr lang="en-US" sz="2600" b="1" u="sng" dirty="0">
                <a:solidFill>
                  <a:srgbClr val="FF0000"/>
                </a:solidFill>
                <a:latin typeface="Arial" charset="0"/>
              </a:rPr>
              <a:t>Short bones</a:t>
            </a:r>
            <a:r>
              <a:rPr lang="en-US" sz="2600" b="1" dirty="0">
                <a:latin typeface="Arial" charset="0"/>
              </a:rPr>
              <a:t>:</a:t>
            </a:r>
            <a:r>
              <a:rPr lang="en-US" sz="2600" dirty="0">
                <a:latin typeface="Arial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</a:rPr>
              <a:t>roughly cube-shaped; approx. </a:t>
            </a:r>
            <a:r>
              <a:rPr lang="en-US" sz="2600" dirty="0">
                <a:solidFill>
                  <a:srgbClr val="FF0000"/>
                </a:solidFill>
                <a:latin typeface="Arial" charset="0"/>
              </a:rPr>
              <a:t>equal length and width</a:t>
            </a:r>
            <a:r>
              <a:rPr lang="en-US" sz="2600" dirty="0">
                <a:latin typeface="Arial" charset="0"/>
              </a:rPr>
              <a:t>. 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48" charset="2"/>
              <a:buChar char="n"/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</a:rPr>
              <a:t>Ex: vertebrae</a:t>
            </a:r>
            <a:r>
              <a:rPr lang="en-US" sz="2600" dirty="0">
                <a:solidFill>
                  <a:srgbClr val="FF0000"/>
                </a:solidFill>
                <a:latin typeface="Arial" charset="0"/>
              </a:rPr>
              <a:t>, ankle and wrist bones. </a:t>
            </a:r>
            <a:endParaRPr lang="en-US" sz="2600" dirty="0" smtClean="0">
              <a:solidFill>
                <a:srgbClr val="FF0000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endParaRPr lang="en-US" sz="2600" dirty="0">
              <a:solidFill>
                <a:srgbClr val="FF0000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endParaRPr lang="en-US" sz="2600" dirty="0" smtClean="0">
              <a:solidFill>
                <a:srgbClr val="FF0000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endParaRPr lang="en-US" sz="2600" dirty="0">
              <a:solidFill>
                <a:srgbClr val="FF0000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endParaRPr lang="en-US" sz="2600" dirty="0">
              <a:solidFill>
                <a:srgbClr val="FF0000"/>
              </a:solidFill>
              <a:latin typeface="Arial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</a:pPr>
            <a:endParaRPr lang="en-US" sz="1200" dirty="0"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r>
              <a:rPr lang="en-US" sz="2600" b="1" dirty="0">
                <a:solidFill>
                  <a:srgbClr val="FF0000"/>
                </a:solidFill>
                <a:latin typeface="Arial" charset="0"/>
              </a:rPr>
              <a:t>3. </a:t>
            </a:r>
            <a:r>
              <a:rPr lang="en-US" sz="2600" b="1" u="sng" dirty="0">
                <a:solidFill>
                  <a:srgbClr val="FF0000"/>
                </a:solidFill>
                <a:latin typeface="Arial" charset="0"/>
              </a:rPr>
              <a:t>Flat bones</a:t>
            </a:r>
            <a:r>
              <a:rPr lang="en-US" sz="2600" b="1" dirty="0" smtClean="0">
                <a:latin typeface="Arial" charset="0"/>
              </a:rPr>
              <a:t>:</a:t>
            </a:r>
            <a:r>
              <a:rPr lang="en-US" sz="2600" dirty="0" smtClean="0">
                <a:latin typeface="Arial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Arial" charset="0"/>
              </a:rPr>
              <a:t>thin shape/structure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and provide considerable mechanical protection and extensive surfaces for muscle attachments.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48" charset="2"/>
              <a:buChar char="n"/>
            </a:pPr>
            <a:r>
              <a:rPr lang="en-US" sz="2600" dirty="0" smtClean="0">
                <a:solidFill>
                  <a:srgbClr val="FF0000"/>
                </a:solidFill>
                <a:latin typeface="Arial" charset="0"/>
              </a:rPr>
              <a:t>Ex: cranial </a:t>
            </a:r>
            <a:r>
              <a:rPr lang="en-US" sz="2600" dirty="0">
                <a:solidFill>
                  <a:srgbClr val="FF0000"/>
                </a:solidFill>
                <a:latin typeface="Arial" charset="0"/>
              </a:rPr>
              <a:t>bones, 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</a:rPr>
              <a:t>sternum</a:t>
            </a:r>
            <a:r>
              <a:rPr lang="en-US" sz="26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</a:rPr>
              <a:t>ribs</a:t>
            </a:r>
            <a:r>
              <a:rPr lang="en-US" sz="26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en-US" sz="2600" dirty="0" smtClean="0">
                <a:solidFill>
                  <a:srgbClr val="FF0000"/>
                </a:solidFill>
                <a:latin typeface="Arial" charset="0"/>
              </a:rPr>
              <a:t>scapulae</a:t>
            </a:r>
            <a:endParaRPr lang="en-US" sz="2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1"/>
          <a:stretch/>
        </p:blipFill>
        <p:spPr>
          <a:xfrm>
            <a:off x="2133600" y="3352800"/>
            <a:ext cx="4308143" cy="14478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C. Bones provide</a:t>
            </a:r>
            <a:r>
              <a:rPr lang="en-US" dirty="0" smtClean="0"/>
              <a:t>: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90600" y="914400"/>
            <a:ext cx="7772400" cy="3276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1. Support and movement (limbs)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2. Protection (skull bones, ribs)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3. Mineral storage</a:t>
            </a:r>
          </a:p>
          <a:p>
            <a:pPr eaLnBrk="1" hangingPunct="1">
              <a:lnSpc>
                <a:spcPct val="90000"/>
              </a:lnSpc>
              <a:buFont typeface="Wingdings" pitchFamily="48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4. Blood cell development (long bone marrow)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457200" y="434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Bone composition: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149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990600" y="5486400"/>
            <a:ext cx="777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Blip>
                <a:blip r:embed="rId3"/>
              </a:buBlip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65% inorganic matter (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hydroxyapetite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48" charset="2"/>
              <a:buBlip>
                <a:blip r:embed="rId3"/>
              </a:buBlip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35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%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organic matter (mostly collagen)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8" t="15073" r="30657" b="7261"/>
          <a:stretch/>
        </p:blipFill>
        <p:spPr>
          <a:xfrm>
            <a:off x="5029201" y="3080871"/>
            <a:ext cx="3993106" cy="227059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D. Bone cell types</a:t>
            </a:r>
            <a:endParaRPr lang="en-US" dirty="0" smtClean="0"/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305800" cy="3429000"/>
          </a:xfrm>
        </p:spPr>
        <p:txBody>
          <a:bodyPr/>
          <a:lstStyle/>
          <a:p>
            <a:pPr eaLnBrk="1" hangingPunct="1">
              <a:buFont typeface="Wingdings" pitchFamily="48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1. </a:t>
            </a:r>
            <a:r>
              <a:rPr lang="en-US" sz="2800" u="sng" dirty="0" smtClean="0">
                <a:solidFill>
                  <a:srgbClr val="FF0000"/>
                </a:solidFill>
              </a:rPr>
              <a:t>Osteoblasts</a:t>
            </a:r>
            <a:r>
              <a:rPr lang="en-US" sz="2800" dirty="0" smtClean="0">
                <a:solidFill>
                  <a:srgbClr val="FF0000"/>
                </a:solidFill>
              </a:rPr>
              <a:t>:  Make and deposit components of bone (blast = </a:t>
            </a:r>
            <a:r>
              <a:rPr lang="en-US" sz="2800" i="1" dirty="0" smtClean="0">
                <a:solidFill>
                  <a:srgbClr val="FF0000"/>
                </a:solidFill>
              </a:rPr>
              <a:t>germ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i="1" dirty="0" smtClean="0">
                <a:solidFill>
                  <a:srgbClr val="FF0000"/>
                </a:solidFill>
              </a:rPr>
              <a:t>sprout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buFont typeface="Wingdings" pitchFamily="48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2. </a:t>
            </a:r>
            <a:r>
              <a:rPr lang="en-US" sz="2800" u="sng" dirty="0" smtClean="0">
                <a:solidFill>
                  <a:srgbClr val="FF0000"/>
                </a:solidFill>
              </a:rPr>
              <a:t>Osteoclasts</a:t>
            </a:r>
            <a:r>
              <a:rPr lang="en-US" sz="2800" dirty="0" smtClean="0"/>
              <a:t>:  </a:t>
            </a:r>
            <a:r>
              <a:rPr lang="en-US" sz="2800" dirty="0" smtClean="0">
                <a:solidFill>
                  <a:srgbClr val="FF0000"/>
                </a:solidFill>
              </a:rPr>
              <a:t>Degrade and resorb bone for remodeling (clast = </a:t>
            </a:r>
            <a:r>
              <a:rPr lang="en-US" sz="2800" i="1" dirty="0" smtClean="0">
                <a:solidFill>
                  <a:srgbClr val="FF0000"/>
                </a:solidFill>
              </a:rPr>
              <a:t>pieces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 eaLnBrk="1" hangingPunct="1">
              <a:buFont typeface="Wingdings" pitchFamily="48" charset="2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3. </a:t>
            </a:r>
            <a:r>
              <a:rPr lang="en-US" sz="2800" u="sng" dirty="0" smtClean="0">
                <a:solidFill>
                  <a:srgbClr val="FF0000"/>
                </a:solidFill>
              </a:rPr>
              <a:t>Osteocytes</a:t>
            </a:r>
            <a:r>
              <a:rPr lang="en-US" sz="2800" dirty="0" smtClean="0"/>
              <a:t>:  </a:t>
            </a:r>
            <a:r>
              <a:rPr lang="en-US" sz="2800" dirty="0" smtClean="0">
                <a:solidFill>
                  <a:srgbClr val="FF0000"/>
                </a:solidFill>
              </a:rPr>
              <a:t>“watcher cells”  Sit in bone and monitor mineral concentration (</a:t>
            </a:r>
            <a:r>
              <a:rPr lang="en-US" sz="2800" dirty="0" err="1" smtClean="0">
                <a:solidFill>
                  <a:srgbClr val="FF0000"/>
                </a:solidFill>
              </a:rPr>
              <a:t>cyte</a:t>
            </a:r>
            <a:r>
              <a:rPr lang="en-US" sz="2800" dirty="0" smtClean="0">
                <a:solidFill>
                  <a:srgbClr val="FF0000"/>
                </a:solidFill>
              </a:rPr>
              <a:t> = </a:t>
            </a:r>
            <a:r>
              <a:rPr lang="en-US" sz="2800" i="1" dirty="0" smtClean="0">
                <a:solidFill>
                  <a:srgbClr val="FF0000"/>
                </a:solidFill>
              </a:rPr>
              <a:t>vessel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6942" y="4292689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***Bone </a:t>
            </a:r>
            <a:r>
              <a:rPr lang="en-US" sz="3000" dirty="0">
                <a:solidFill>
                  <a:srgbClr val="FF0000"/>
                </a:solidFill>
              </a:rPr>
              <a:t>is alive</a:t>
            </a:r>
            <a:r>
              <a:rPr lang="en-US" sz="3000" dirty="0" smtClean="0">
                <a:solidFill>
                  <a:srgbClr val="FF0000"/>
                </a:solidFill>
              </a:rPr>
              <a:t>!! Excellent source for DNA</a:t>
            </a:r>
            <a:endParaRPr lang="en-US" sz="3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17" y="3810000"/>
            <a:ext cx="4159883" cy="292274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646" y="-228600"/>
            <a:ext cx="8223354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IV. Structure of a Long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 smtClean="0">
                <a:solidFill>
                  <a:srgbClr val="FF0000"/>
                </a:solidFill>
              </a:rPr>
              <a:t>one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3810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Diaphysis (shaft)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Epiphysis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Proximal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Distal</a:t>
            </a: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print"/>
          <a:srcRect b="21153"/>
          <a:stretch>
            <a:fillRect/>
          </a:stretch>
        </p:blipFill>
        <p:spPr bwMode="auto">
          <a:xfrm>
            <a:off x="4976813" y="990600"/>
            <a:ext cx="40147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67200"/>
            <a:ext cx="1834629" cy="236343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597" y="1489784"/>
            <a:ext cx="1834629" cy="236343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77"/>
          <a:stretch/>
        </p:blipFill>
        <p:spPr>
          <a:xfrm>
            <a:off x="0" y="76200"/>
            <a:ext cx="8932377" cy="670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9777" y="3048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Articulating cartilage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70177" y="3957935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Epiphyseal plate</a:t>
            </a:r>
          </a:p>
          <a:p>
            <a:r>
              <a:rPr lang="en-US" dirty="0" smtClean="0"/>
              <a:t>  (growth plate)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331" y="1905000"/>
            <a:ext cx="1922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Medullary cavity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60438" y="400410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Yellow marrow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493065" y="2654094"/>
            <a:ext cx="381000" cy="4755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6653214" y="2628171"/>
            <a:ext cx="566736" cy="13886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3464723" y="3983253"/>
            <a:ext cx="590856" cy="57491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781129" y="3191217"/>
            <a:ext cx="159238" cy="8255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781129" y="2392487"/>
            <a:ext cx="569848" cy="6168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596909" y="4445423"/>
            <a:ext cx="2012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Periosteum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747445" y="2819400"/>
            <a:ext cx="1308134" cy="50309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045340" y="1984252"/>
            <a:ext cx="135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Nutrient Foramen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5158153" y="1713793"/>
            <a:ext cx="192824" cy="11056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4207977" y="1239217"/>
            <a:ext cx="4574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Endosteum-(lines medullary cavity)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 flipV="1">
            <a:off x="6199433" y="2654095"/>
            <a:ext cx="330455" cy="25290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6076729" y="5047900"/>
            <a:ext cx="2779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Spongy Bone </a:t>
            </a:r>
            <a:r>
              <a:rPr lang="en-US" dirty="0" smtClean="0">
                <a:solidFill>
                  <a:srgbClr val="FF0000"/>
                </a:solidFill>
              </a:rPr>
              <a:t>(20%)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 flipV="1">
            <a:off x="5534475" y="3213965"/>
            <a:ext cx="180525" cy="22724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4957804" y="5491534"/>
            <a:ext cx="3288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Compact bone </a:t>
            </a:r>
            <a:r>
              <a:rPr lang="en-US" dirty="0" smtClean="0">
                <a:solidFill>
                  <a:srgbClr val="FF0000"/>
                </a:solidFill>
              </a:rPr>
              <a:t>(80%)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3064977" y="3733800"/>
            <a:ext cx="2133600" cy="175773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297899" y="5893948"/>
            <a:ext cx="150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DRY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47445" y="4788932"/>
            <a:ext cx="150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SLIMY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77" y="4270712"/>
            <a:ext cx="3810000" cy="23812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2101808" y="1652792"/>
            <a:ext cx="1500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Holes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3" t="5555" r="45714" b="18889"/>
          <a:stretch/>
        </p:blipFill>
        <p:spPr>
          <a:xfrm>
            <a:off x="167961" y="155615"/>
            <a:ext cx="2337267" cy="311635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430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4" grpId="0"/>
      <p:bldP spid="27" grpId="0"/>
      <p:bldP spid="34" grpId="0"/>
      <p:bldP spid="42" grpId="0"/>
      <p:bldP spid="60" grpId="0"/>
      <p:bldP spid="3" grpId="0"/>
      <p:bldP spid="26" grpId="0"/>
      <p:bldP spid="28" grpId="0"/>
    </p:bld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4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paprika:Applications (Mac OS 9):Microsoft Office 2001:Templates:Presentations:Designs:Blueprint</Template>
  <TotalTime>4849</TotalTime>
  <Words>893</Words>
  <Application>Microsoft Office PowerPoint</Application>
  <PresentationFormat>On-screen Show (4:3)</PresentationFormat>
  <Paragraphs>252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Cooper Black</vt:lpstr>
      <vt:lpstr>Times</vt:lpstr>
      <vt:lpstr>Times New Roman</vt:lpstr>
      <vt:lpstr>Wingdings</vt:lpstr>
      <vt:lpstr>Blueprint</vt:lpstr>
      <vt:lpstr>Forensic Anthropology &amp; Bones Intro </vt:lpstr>
      <vt:lpstr>I. What is a forensic anthropologist?</vt:lpstr>
      <vt:lpstr>II. What can a forensic anthropologist determine?</vt:lpstr>
      <vt:lpstr>PowerPoint Presentation</vt:lpstr>
      <vt:lpstr>PowerPoint Presentation</vt:lpstr>
      <vt:lpstr>C. Bones provide:</vt:lpstr>
      <vt:lpstr>  D. Bone cell types</vt:lpstr>
      <vt:lpstr>IV. Structure of a Long Bone</vt:lpstr>
      <vt:lpstr>PowerPoint Presentation</vt:lpstr>
      <vt:lpstr>Calculate &amp; Convert Our Height</vt:lpstr>
      <vt:lpstr>Femoral Diagram</vt:lpstr>
      <vt:lpstr>Calculate &amp; Convert Our Height</vt:lpstr>
      <vt:lpstr>V. Using Bones to determine species</vt:lpstr>
      <vt:lpstr>PowerPoint Presentation</vt:lpstr>
      <vt:lpstr>A. Review: 5 classifications of death</vt:lpstr>
      <vt:lpstr>B. 5 Types of Force</vt:lpstr>
      <vt:lpstr>2. Shearing</vt:lpstr>
      <vt:lpstr>3. Bending</vt:lpstr>
      <vt:lpstr>4. Torsion</vt:lpstr>
      <vt:lpstr>5. Tension</vt:lpstr>
      <vt:lpstr>PowerPoint Presentation</vt:lpstr>
      <vt:lpstr>PowerPoint Presentation</vt:lpstr>
      <vt:lpstr>VII. Fracture repair</vt:lpstr>
      <vt:lpstr>PowerPoint Presentation</vt:lpstr>
      <vt:lpstr>PowerPoint Presentation</vt:lpstr>
      <vt:lpstr>PowerPoint Presentation</vt:lpstr>
      <vt:lpstr>PowerPoint Presentation</vt:lpstr>
      <vt:lpstr>VIII. Determining Sex w/ Pelvis</vt:lpstr>
      <vt:lpstr>Intro</vt:lpstr>
      <vt:lpstr>A. Analyzing the Pelvis (~95%)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....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....</dc:creator>
  <cp:lastModifiedBy>Skaff, Kyle T</cp:lastModifiedBy>
  <cp:revision>311</cp:revision>
  <dcterms:created xsi:type="dcterms:W3CDTF">2003-09-10T20:04:10Z</dcterms:created>
  <dcterms:modified xsi:type="dcterms:W3CDTF">2016-11-17T16:17:33Z</dcterms:modified>
</cp:coreProperties>
</file>